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sldIdLst>
    <p:sldId id="305" r:id="rId5"/>
    <p:sldId id="256" r:id="rId6"/>
    <p:sldId id="258" r:id="rId7"/>
    <p:sldId id="259" r:id="rId8"/>
    <p:sldId id="260" r:id="rId9"/>
    <p:sldId id="265" r:id="rId10"/>
    <p:sldId id="261" r:id="rId11"/>
    <p:sldId id="272" r:id="rId12"/>
    <p:sldId id="262" r:id="rId13"/>
    <p:sldId id="273" r:id="rId14"/>
    <p:sldId id="263" r:id="rId15"/>
    <p:sldId id="274" r:id="rId16"/>
    <p:sldId id="264" r:id="rId17"/>
    <p:sldId id="275" r:id="rId18"/>
    <p:sldId id="266" r:id="rId19"/>
    <p:sldId id="276" r:id="rId20"/>
    <p:sldId id="267" r:id="rId21"/>
    <p:sldId id="277" r:id="rId22"/>
    <p:sldId id="268" r:id="rId23"/>
    <p:sldId id="278" r:id="rId24"/>
    <p:sldId id="269" r:id="rId25"/>
    <p:sldId id="279" r:id="rId26"/>
    <p:sldId id="270" r:id="rId27"/>
    <p:sldId id="294" r:id="rId28"/>
    <p:sldId id="271" r:id="rId29"/>
    <p:sldId id="303" r:id="rId30"/>
    <p:sldId id="304" r:id="rId31"/>
    <p:sldId id="281" r:id="rId32"/>
    <p:sldId id="298" r:id="rId33"/>
    <p:sldId id="282" r:id="rId34"/>
    <p:sldId id="297" r:id="rId35"/>
    <p:sldId id="283" r:id="rId36"/>
    <p:sldId id="295" r:id="rId37"/>
    <p:sldId id="284" r:id="rId38"/>
    <p:sldId id="296" r:id="rId39"/>
    <p:sldId id="285" r:id="rId40"/>
    <p:sldId id="292" r:id="rId41"/>
    <p:sldId id="286" r:id="rId42"/>
    <p:sldId id="293" r:id="rId43"/>
    <p:sldId id="287" r:id="rId44"/>
    <p:sldId id="300" r:id="rId45"/>
    <p:sldId id="288" r:id="rId46"/>
    <p:sldId id="301" r:id="rId47"/>
    <p:sldId id="289" r:id="rId48"/>
    <p:sldId id="302" r:id="rId49"/>
    <p:sldId id="29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53C7"/>
    <a:srgbClr val="60C7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05A12F-4980-4BA6-AF64-1B0FF4DB87CC}" v="6" dt="2024-10-02T11:02:38.4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D0C38-FF46-4085-918A-F97D6E2877C6}" type="datetimeFigureOut">
              <a:rPr lang="en-IN" smtClean="0"/>
              <a:t>05-10-2024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FFA35-E78E-4805-B6A9-591E6DA17EF6}" type="slidenum">
              <a:rPr lang="en-IN" smtClean="0"/>
              <a:t>‹#›</a:t>
            </a:fld>
            <a:endParaRPr lang="en-IN"/>
          </a:p>
        </p:txBody>
      </p:sp>
    </p:spTree>
    <p:extLst>
      <p:ext uri="{BB962C8B-B14F-4D97-AF65-F5344CB8AC3E}">
        <p14:creationId xmlns:p14="http://schemas.microsoft.com/office/powerpoint/2010/main" val="408215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DFFA35-E78E-4805-B6A9-591E6DA17EF6}" type="slidenum">
              <a:rPr lang="en-IN" smtClean="0"/>
              <a:t>1</a:t>
            </a:fld>
            <a:endParaRPr lang="en-IN"/>
          </a:p>
        </p:txBody>
      </p:sp>
    </p:spTree>
    <p:extLst>
      <p:ext uri="{BB962C8B-B14F-4D97-AF65-F5344CB8AC3E}">
        <p14:creationId xmlns:p14="http://schemas.microsoft.com/office/powerpoint/2010/main" val="744362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6A88-96B6-107C-2992-BA6FD1BA0E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060A41-4880-D26D-A4C5-95C37C8F01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9CA0EC-351F-B05F-BCFB-9A07B77BCB9A}"/>
              </a:ext>
            </a:extLst>
          </p:cNvPr>
          <p:cNvSpPr>
            <a:spLocks noGrp="1"/>
          </p:cNvSpPr>
          <p:nvPr>
            <p:ph type="dt" sz="half" idx="10"/>
          </p:nvPr>
        </p:nvSpPr>
        <p:spPr/>
        <p:txBody>
          <a:bodyPr/>
          <a:lstStyle/>
          <a:p>
            <a:fld id="{A0670EDE-D875-4A64-9960-B8E2A4DFBD3F}" type="datetimeFigureOut">
              <a:rPr lang="en-IN" smtClean="0"/>
              <a:t>05-10-2024</a:t>
            </a:fld>
            <a:endParaRPr lang="en-IN"/>
          </a:p>
        </p:txBody>
      </p:sp>
      <p:sp>
        <p:nvSpPr>
          <p:cNvPr id="5" name="Footer Placeholder 4">
            <a:extLst>
              <a:ext uri="{FF2B5EF4-FFF2-40B4-BE49-F238E27FC236}">
                <a16:creationId xmlns:a16="http://schemas.microsoft.com/office/drawing/2014/main" id="{F05DF24F-0D80-2FF0-889E-B22BB1E7C7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655C24-FBE1-C87F-34D8-FA01998B913A}"/>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662233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FA7E-FAE8-D19D-BDBF-6D3F3731FA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269861-7112-418A-BBF9-693F0C019F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88F3EF-00A0-4631-78C3-C0505029FEF9}"/>
              </a:ext>
            </a:extLst>
          </p:cNvPr>
          <p:cNvSpPr>
            <a:spLocks noGrp="1"/>
          </p:cNvSpPr>
          <p:nvPr>
            <p:ph type="dt" sz="half" idx="10"/>
          </p:nvPr>
        </p:nvSpPr>
        <p:spPr/>
        <p:txBody>
          <a:bodyPr/>
          <a:lstStyle/>
          <a:p>
            <a:fld id="{A0670EDE-D875-4A64-9960-B8E2A4DFBD3F}" type="datetimeFigureOut">
              <a:rPr lang="en-IN" smtClean="0"/>
              <a:t>05-10-2024</a:t>
            </a:fld>
            <a:endParaRPr lang="en-IN"/>
          </a:p>
        </p:txBody>
      </p:sp>
      <p:sp>
        <p:nvSpPr>
          <p:cNvPr id="5" name="Footer Placeholder 4">
            <a:extLst>
              <a:ext uri="{FF2B5EF4-FFF2-40B4-BE49-F238E27FC236}">
                <a16:creationId xmlns:a16="http://schemas.microsoft.com/office/drawing/2014/main" id="{759194C0-89F0-2F64-3B38-905C77F961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3F0039-82D2-EB51-5407-2263FAB264C6}"/>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992154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54FAB-C897-15D1-9ABB-5CFA8B7B21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73A959-837F-0424-7A15-17C0AC4AB3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5A2132-5D7E-D1B8-DE42-CC6EFE975823}"/>
              </a:ext>
            </a:extLst>
          </p:cNvPr>
          <p:cNvSpPr>
            <a:spLocks noGrp="1"/>
          </p:cNvSpPr>
          <p:nvPr>
            <p:ph type="dt" sz="half" idx="10"/>
          </p:nvPr>
        </p:nvSpPr>
        <p:spPr/>
        <p:txBody>
          <a:bodyPr/>
          <a:lstStyle/>
          <a:p>
            <a:fld id="{A0670EDE-D875-4A64-9960-B8E2A4DFBD3F}" type="datetimeFigureOut">
              <a:rPr lang="en-IN" smtClean="0"/>
              <a:t>05-10-2024</a:t>
            </a:fld>
            <a:endParaRPr lang="en-IN"/>
          </a:p>
        </p:txBody>
      </p:sp>
      <p:sp>
        <p:nvSpPr>
          <p:cNvPr id="5" name="Footer Placeholder 4">
            <a:extLst>
              <a:ext uri="{FF2B5EF4-FFF2-40B4-BE49-F238E27FC236}">
                <a16:creationId xmlns:a16="http://schemas.microsoft.com/office/drawing/2014/main" id="{5D20EDB6-A5CD-28E8-0F4F-F36932BAED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535151-9EE4-DAB5-BA77-4BAA46B257B6}"/>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247616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8AB-538B-BC80-0828-24EF28CA20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B03527-C01E-54C2-DAF4-5B115EF0E3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A192FF-699B-39E6-4408-B2CB02654DC8}"/>
              </a:ext>
            </a:extLst>
          </p:cNvPr>
          <p:cNvSpPr>
            <a:spLocks noGrp="1"/>
          </p:cNvSpPr>
          <p:nvPr>
            <p:ph type="dt" sz="half" idx="10"/>
          </p:nvPr>
        </p:nvSpPr>
        <p:spPr/>
        <p:txBody>
          <a:bodyPr/>
          <a:lstStyle/>
          <a:p>
            <a:fld id="{A0670EDE-D875-4A64-9960-B8E2A4DFBD3F}" type="datetimeFigureOut">
              <a:rPr lang="en-IN" smtClean="0"/>
              <a:t>05-10-2024</a:t>
            </a:fld>
            <a:endParaRPr lang="en-IN"/>
          </a:p>
        </p:txBody>
      </p:sp>
      <p:sp>
        <p:nvSpPr>
          <p:cNvPr id="5" name="Footer Placeholder 4">
            <a:extLst>
              <a:ext uri="{FF2B5EF4-FFF2-40B4-BE49-F238E27FC236}">
                <a16:creationId xmlns:a16="http://schemas.microsoft.com/office/drawing/2014/main" id="{98CF0A20-BBF4-8055-A2A6-5C89723728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842CA3-6147-0572-24F7-155697A21EC9}"/>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247847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DCB9-A60F-4FA6-9B29-A54B85A018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9EB268-D984-D9D5-DF59-0858995DE5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9AF40B-19CB-EFD2-E1EF-E9447CBFAFC0}"/>
              </a:ext>
            </a:extLst>
          </p:cNvPr>
          <p:cNvSpPr>
            <a:spLocks noGrp="1"/>
          </p:cNvSpPr>
          <p:nvPr>
            <p:ph type="dt" sz="half" idx="10"/>
          </p:nvPr>
        </p:nvSpPr>
        <p:spPr/>
        <p:txBody>
          <a:bodyPr/>
          <a:lstStyle/>
          <a:p>
            <a:fld id="{A0670EDE-D875-4A64-9960-B8E2A4DFBD3F}" type="datetimeFigureOut">
              <a:rPr lang="en-IN" smtClean="0"/>
              <a:t>05-10-2024</a:t>
            </a:fld>
            <a:endParaRPr lang="en-IN"/>
          </a:p>
        </p:txBody>
      </p:sp>
      <p:sp>
        <p:nvSpPr>
          <p:cNvPr id="5" name="Footer Placeholder 4">
            <a:extLst>
              <a:ext uri="{FF2B5EF4-FFF2-40B4-BE49-F238E27FC236}">
                <a16:creationId xmlns:a16="http://schemas.microsoft.com/office/drawing/2014/main" id="{734F2106-B230-C7C9-C596-11251E7730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C97873-9B39-E9C4-6950-A641AEDD386F}"/>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290203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8E3A-2964-2E58-72F6-377191A32B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216DCF-72E1-2EE5-A911-2026107970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A0C8F0-0D86-0500-1D5E-2389659F2A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2092D65-BF63-F596-C303-19D1FC8C00DD}"/>
              </a:ext>
            </a:extLst>
          </p:cNvPr>
          <p:cNvSpPr>
            <a:spLocks noGrp="1"/>
          </p:cNvSpPr>
          <p:nvPr>
            <p:ph type="dt" sz="half" idx="10"/>
          </p:nvPr>
        </p:nvSpPr>
        <p:spPr/>
        <p:txBody>
          <a:bodyPr/>
          <a:lstStyle/>
          <a:p>
            <a:fld id="{A0670EDE-D875-4A64-9960-B8E2A4DFBD3F}" type="datetimeFigureOut">
              <a:rPr lang="en-IN" smtClean="0"/>
              <a:t>05-10-2024</a:t>
            </a:fld>
            <a:endParaRPr lang="en-IN"/>
          </a:p>
        </p:txBody>
      </p:sp>
      <p:sp>
        <p:nvSpPr>
          <p:cNvPr id="6" name="Footer Placeholder 5">
            <a:extLst>
              <a:ext uri="{FF2B5EF4-FFF2-40B4-BE49-F238E27FC236}">
                <a16:creationId xmlns:a16="http://schemas.microsoft.com/office/drawing/2014/main" id="{B50D7BD6-2114-9BB1-5FBB-BC89BDC73F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75E05B-4883-9CD0-9CCA-A54FA26594F3}"/>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65284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9A65-9D21-D257-2EFE-18E19BCA76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7061B7-0C9F-F2D8-B2D1-09574C4A5F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CC734F-DC95-E4F7-35D2-B929D8066D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13B562A-9AB5-300F-CDFD-81ECFAD17F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F58B41-3CB3-F918-78D5-98390A9665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3D368A-AD94-9A5A-5228-D4A84263A5F5}"/>
              </a:ext>
            </a:extLst>
          </p:cNvPr>
          <p:cNvSpPr>
            <a:spLocks noGrp="1"/>
          </p:cNvSpPr>
          <p:nvPr>
            <p:ph type="dt" sz="half" idx="10"/>
          </p:nvPr>
        </p:nvSpPr>
        <p:spPr/>
        <p:txBody>
          <a:bodyPr/>
          <a:lstStyle/>
          <a:p>
            <a:fld id="{A0670EDE-D875-4A64-9960-B8E2A4DFBD3F}" type="datetimeFigureOut">
              <a:rPr lang="en-IN" smtClean="0"/>
              <a:t>05-10-2024</a:t>
            </a:fld>
            <a:endParaRPr lang="en-IN"/>
          </a:p>
        </p:txBody>
      </p:sp>
      <p:sp>
        <p:nvSpPr>
          <p:cNvPr id="8" name="Footer Placeholder 7">
            <a:extLst>
              <a:ext uri="{FF2B5EF4-FFF2-40B4-BE49-F238E27FC236}">
                <a16:creationId xmlns:a16="http://schemas.microsoft.com/office/drawing/2014/main" id="{F51D6531-7D31-20BE-5F8E-7A8B981801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B352FFA-7B23-0445-2ACF-EF3BAD46C7C5}"/>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38052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EEC7-C029-8A99-97A3-640406E2F9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471BFF7-97F6-2564-CB38-A529B155796F}"/>
              </a:ext>
            </a:extLst>
          </p:cNvPr>
          <p:cNvSpPr>
            <a:spLocks noGrp="1"/>
          </p:cNvSpPr>
          <p:nvPr>
            <p:ph type="dt" sz="half" idx="10"/>
          </p:nvPr>
        </p:nvSpPr>
        <p:spPr/>
        <p:txBody>
          <a:bodyPr/>
          <a:lstStyle/>
          <a:p>
            <a:fld id="{A0670EDE-D875-4A64-9960-B8E2A4DFBD3F}" type="datetimeFigureOut">
              <a:rPr lang="en-IN" smtClean="0"/>
              <a:t>05-10-2024</a:t>
            </a:fld>
            <a:endParaRPr lang="en-IN"/>
          </a:p>
        </p:txBody>
      </p:sp>
      <p:sp>
        <p:nvSpPr>
          <p:cNvPr id="4" name="Footer Placeholder 3">
            <a:extLst>
              <a:ext uri="{FF2B5EF4-FFF2-40B4-BE49-F238E27FC236}">
                <a16:creationId xmlns:a16="http://schemas.microsoft.com/office/drawing/2014/main" id="{CADD56B8-0291-33B2-4D49-272DFFA0996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FE0D642-2AD6-C824-1086-6436DBB5103A}"/>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84073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7895FC-2941-6793-585C-4B0F40307F99}"/>
              </a:ext>
            </a:extLst>
          </p:cNvPr>
          <p:cNvSpPr>
            <a:spLocks noGrp="1"/>
          </p:cNvSpPr>
          <p:nvPr>
            <p:ph type="dt" sz="half" idx="10"/>
          </p:nvPr>
        </p:nvSpPr>
        <p:spPr/>
        <p:txBody>
          <a:bodyPr/>
          <a:lstStyle/>
          <a:p>
            <a:fld id="{A0670EDE-D875-4A64-9960-B8E2A4DFBD3F}" type="datetimeFigureOut">
              <a:rPr lang="en-IN" smtClean="0"/>
              <a:t>05-10-2024</a:t>
            </a:fld>
            <a:endParaRPr lang="en-IN"/>
          </a:p>
        </p:txBody>
      </p:sp>
      <p:sp>
        <p:nvSpPr>
          <p:cNvPr id="3" name="Footer Placeholder 2">
            <a:extLst>
              <a:ext uri="{FF2B5EF4-FFF2-40B4-BE49-F238E27FC236}">
                <a16:creationId xmlns:a16="http://schemas.microsoft.com/office/drawing/2014/main" id="{2D4B9785-E547-E2C2-D9F4-F18A812879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CDD3F44-CBB7-14D6-5DC9-B9A8C3A4DD23}"/>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513081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1C8A7-CE28-19E7-EE56-796DDB9EC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D34159-CA4C-011C-A78D-0BAAFA0263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04E9F0-EA17-6B37-FB05-1D7B34196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740E35-1879-5D91-D0ED-38557F567F96}"/>
              </a:ext>
            </a:extLst>
          </p:cNvPr>
          <p:cNvSpPr>
            <a:spLocks noGrp="1"/>
          </p:cNvSpPr>
          <p:nvPr>
            <p:ph type="dt" sz="half" idx="10"/>
          </p:nvPr>
        </p:nvSpPr>
        <p:spPr/>
        <p:txBody>
          <a:bodyPr/>
          <a:lstStyle/>
          <a:p>
            <a:fld id="{A0670EDE-D875-4A64-9960-B8E2A4DFBD3F}" type="datetimeFigureOut">
              <a:rPr lang="en-IN" smtClean="0"/>
              <a:t>05-10-2024</a:t>
            </a:fld>
            <a:endParaRPr lang="en-IN"/>
          </a:p>
        </p:txBody>
      </p:sp>
      <p:sp>
        <p:nvSpPr>
          <p:cNvPr id="6" name="Footer Placeholder 5">
            <a:extLst>
              <a:ext uri="{FF2B5EF4-FFF2-40B4-BE49-F238E27FC236}">
                <a16:creationId xmlns:a16="http://schemas.microsoft.com/office/drawing/2014/main" id="{89F99FEE-D6E0-E7A4-EE36-B099E8685B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828A4A-5B70-82AF-D712-D948803A8B51}"/>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181915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DED66-75BD-E383-9530-9499199504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44437F8-15EE-ADF2-52EE-06E160A69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38DAA40-C697-F747-153A-CFE3A14F7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309E5D-80B8-0DF2-1844-D7CA26C673E0}"/>
              </a:ext>
            </a:extLst>
          </p:cNvPr>
          <p:cNvSpPr>
            <a:spLocks noGrp="1"/>
          </p:cNvSpPr>
          <p:nvPr>
            <p:ph type="dt" sz="half" idx="10"/>
          </p:nvPr>
        </p:nvSpPr>
        <p:spPr/>
        <p:txBody>
          <a:bodyPr/>
          <a:lstStyle/>
          <a:p>
            <a:fld id="{A0670EDE-D875-4A64-9960-B8E2A4DFBD3F}" type="datetimeFigureOut">
              <a:rPr lang="en-IN" smtClean="0"/>
              <a:t>05-10-2024</a:t>
            </a:fld>
            <a:endParaRPr lang="en-IN"/>
          </a:p>
        </p:txBody>
      </p:sp>
      <p:sp>
        <p:nvSpPr>
          <p:cNvPr id="6" name="Footer Placeholder 5">
            <a:extLst>
              <a:ext uri="{FF2B5EF4-FFF2-40B4-BE49-F238E27FC236}">
                <a16:creationId xmlns:a16="http://schemas.microsoft.com/office/drawing/2014/main" id="{60EBEF0E-1469-9513-1B8C-AC2B8FB6D2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EDC34E-9C8E-94A9-6F79-979CCCB84401}"/>
              </a:ext>
            </a:extLst>
          </p:cNvPr>
          <p:cNvSpPr>
            <a:spLocks noGrp="1"/>
          </p:cNvSpPr>
          <p:nvPr>
            <p:ph type="sldNum" sz="quarter" idx="12"/>
          </p:nvPr>
        </p:nvSpPr>
        <p:spPr/>
        <p:txBody>
          <a:bodyPr/>
          <a:lstStyle/>
          <a:p>
            <a:fld id="{F0F0DBFD-E737-4556-A2E9-60C17D678AF6}" type="slidenum">
              <a:rPr lang="en-IN" smtClean="0"/>
              <a:t>‹#›</a:t>
            </a:fld>
            <a:endParaRPr lang="en-IN"/>
          </a:p>
        </p:txBody>
      </p:sp>
    </p:spTree>
    <p:extLst>
      <p:ext uri="{BB962C8B-B14F-4D97-AF65-F5344CB8AC3E}">
        <p14:creationId xmlns:p14="http://schemas.microsoft.com/office/powerpoint/2010/main" val="3655471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6EE0F-71F5-38E7-C6DB-C2FB3D669C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587A31-E015-A967-8130-2CEC96AC86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74593D-9378-4073-9F72-3EC944F76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670EDE-D875-4A64-9960-B8E2A4DFBD3F}" type="datetimeFigureOut">
              <a:rPr lang="en-IN" smtClean="0"/>
              <a:t>05-10-2024</a:t>
            </a:fld>
            <a:endParaRPr lang="en-IN"/>
          </a:p>
        </p:txBody>
      </p:sp>
      <p:sp>
        <p:nvSpPr>
          <p:cNvPr id="5" name="Footer Placeholder 4">
            <a:extLst>
              <a:ext uri="{FF2B5EF4-FFF2-40B4-BE49-F238E27FC236}">
                <a16:creationId xmlns:a16="http://schemas.microsoft.com/office/drawing/2014/main" id="{15983401-AA56-AAAA-02DC-C56E9AAAB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F19FDF8-884E-197D-365C-76A5E6890A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F0DBFD-E737-4556-A2E9-60C17D678AF6}" type="slidenum">
              <a:rPr lang="en-IN" smtClean="0"/>
              <a:t>‹#›</a:t>
            </a:fld>
            <a:endParaRPr lang="en-IN"/>
          </a:p>
        </p:txBody>
      </p:sp>
    </p:spTree>
    <p:extLst>
      <p:ext uri="{BB962C8B-B14F-4D97-AF65-F5344CB8AC3E}">
        <p14:creationId xmlns:p14="http://schemas.microsoft.com/office/powerpoint/2010/main" val="2742682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slide" Target="slid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slide" Target="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slide" Target="slid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slide" Target="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slide" Target="slid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slide" Target="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slide" Target="slid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slide" Target="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slide" Target="slid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slide" Target="slide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slide" Target="slide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slide" Target="slid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slide" Target="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slide" Target="slid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slide" Target="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slide" Target="slid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slide" Target="slide4.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slide" Target="slide39.xml"/><Relationship Id="rId18" Type="http://schemas.openxmlformats.org/officeDocument/2006/relationships/image" Target="../media/image31.png"/><Relationship Id="rId3" Type="http://schemas.openxmlformats.org/officeDocument/2006/relationships/slide" Target="slide27.xml"/><Relationship Id="rId21" Type="http://schemas.openxmlformats.org/officeDocument/2006/relationships/slide" Target="slide29.xml"/><Relationship Id="rId7" Type="http://schemas.openxmlformats.org/officeDocument/2006/relationships/slide" Target="slide45.xml"/><Relationship Id="rId12" Type="http://schemas.openxmlformats.org/officeDocument/2006/relationships/image" Target="../media/image28.png"/><Relationship Id="rId17" Type="http://schemas.openxmlformats.org/officeDocument/2006/relationships/slide" Target="slide33.xml"/><Relationship Id="rId2" Type="http://schemas.openxmlformats.org/officeDocument/2006/relationships/image" Target="../media/image1.jpeg"/><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slide" Target="slide41.xml"/><Relationship Id="rId5" Type="http://schemas.openxmlformats.org/officeDocument/2006/relationships/slide" Target="slide37.xml"/><Relationship Id="rId15" Type="http://schemas.openxmlformats.org/officeDocument/2006/relationships/slide" Target="slide35.xml"/><Relationship Id="rId23" Type="http://schemas.openxmlformats.org/officeDocument/2006/relationships/slide" Target="slide4.xml"/><Relationship Id="rId10" Type="http://schemas.openxmlformats.org/officeDocument/2006/relationships/image" Target="../media/image27.png"/><Relationship Id="rId19" Type="http://schemas.openxmlformats.org/officeDocument/2006/relationships/slide" Target="slide31.xml"/><Relationship Id="rId4" Type="http://schemas.openxmlformats.org/officeDocument/2006/relationships/image" Target="../media/image24.png"/><Relationship Id="rId9" Type="http://schemas.openxmlformats.org/officeDocument/2006/relationships/slide" Target="slide43.xml"/><Relationship Id="rId14" Type="http://schemas.openxmlformats.org/officeDocument/2006/relationships/image" Target="../media/image29.png"/><Relationship Id="rId2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2.png"/><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2.png"/><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2.png"/><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2.png"/><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2.png"/><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2.png"/><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26.xml"/><Relationship Id="rId3" Type="http://schemas.openxmlformats.org/officeDocument/2006/relationships/slideLayout" Target="../slideLayouts/slideLayout2.xml"/><Relationship Id="rId7" Type="http://schemas.openxmlformats.org/officeDocument/2006/relationships/slide" Target="slide2.xml"/><Relationship Id="rId12" Type="http://schemas.openxmlformats.org/officeDocument/2006/relationships/image" Target="../media/image10.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7.png"/><Relationship Id="rId11" Type="http://schemas.openxmlformats.org/officeDocument/2006/relationships/slide" Target="slide5.xml"/><Relationship Id="rId5" Type="http://schemas.openxmlformats.org/officeDocument/2006/relationships/slide" Target="slide1.xml"/><Relationship Id="rId1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1.jpeg"/><Relationship Id="rId9" Type="http://schemas.openxmlformats.org/officeDocument/2006/relationships/slide" Target="slide3.xml"/><Relationship Id="rId1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2.png"/><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2.png"/><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2.png"/><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2.png"/><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image" Target="../media/image17.png"/><Relationship Id="rId18" Type="http://schemas.openxmlformats.org/officeDocument/2006/relationships/slide" Target="slide10.xml"/><Relationship Id="rId3" Type="http://schemas.openxmlformats.org/officeDocument/2006/relationships/slide" Target="slide6.xml"/><Relationship Id="rId21" Type="http://schemas.openxmlformats.org/officeDocument/2006/relationships/image" Target="../media/image21.png"/><Relationship Id="rId7" Type="http://schemas.openxmlformats.org/officeDocument/2006/relationships/image" Target="../media/image14.png"/><Relationship Id="rId12" Type="http://schemas.openxmlformats.org/officeDocument/2006/relationships/slide" Target="slide18.xml"/><Relationship Id="rId17" Type="http://schemas.openxmlformats.org/officeDocument/2006/relationships/image" Target="../media/image19.png"/><Relationship Id="rId2" Type="http://schemas.openxmlformats.org/officeDocument/2006/relationships/image" Target="../media/image1.jpeg"/><Relationship Id="rId16" Type="http://schemas.openxmlformats.org/officeDocument/2006/relationships/slide" Target="slide12.xml"/><Relationship Id="rId20"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slide" Target="slide14.xml"/><Relationship Id="rId15" Type="http://schemas.openxmlformats.org/officeDocument/2006/relationships/image" Target="../media/image18.png"/><Relationship Id="rId10" Type="http://schemas.openxmlformats.org/officeDocument/2006/relationships/slide" Target="slide20.xml"/><Relationship Id="rId19"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slide" Target="slide16.xml"/><Relationship Id="rId22" Type="http://schemas.openxmlformats.org/officeDocument/2006/relationships/slide" Target="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slide" Target="slid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slide" Target="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2.png"/><Relationship Id="rId7" Type="http://schemas.openxmlformats.org/officeDocument/2006/relationships/slide" Target="slid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lorful galaxy in space&#10;&#10;Description automatically generated">
            <a:extLst>
              <a:ext uri="{FF2B5EF4-FFF2-40B4-BE49-F238E27FC236}">
                <a16:creationId xmlns:a16="http://schemas.microsoft.com/office/drawing/2014/main" id="{AF418021-763E-5289-D353-541B13EAB1B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5556" b="9813"/>
          <a:stretch/>
        </p:blipFill>
        <p:spPr>
          <a:xfrm>
            <a:off x="20" y="-7619"/>
            <a:ext cx="12191979" cy="6887364"/>
          </a:xfrm>
          <a:prstGeom prst="rect">
            <a:avLst/>
          </a:prstGeom>
        </p:spPr>
      </p:pic>
      <p:sp>
        <p:nvSpPr>
          <p:cNvPr id="7" name="Rectangle 6">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EC37DB21-C056-BF01-9857-9CEF117AC229}"/>
              </a:ext>
            </a:extLst>
          </p:cNvPr>
          <p:cNvSpPr>
            <a:spLocks noGrp="1"/>
          </p:cNvSpPr>
          <p:nvPr>
            <p:ph type="title"/>
          </p:nvPr>
        </p:nvSpPr>
        <p:spPr>
          <a:xfrm>
            <a:off x="304798" y="580383"/>
            <a:ext cx="11582400" cy="1891937"/>
          </a:xfrm>
        </p:spPr>
        <p:txBody>
          <a:bodyPr vert="horz" lIns="91440" tIns="45720" rIns="91440" bIns="45720" rtlCol="0" anchor="b">
            <a:noAutofit/>
          </a:bodyPr>
          <a:lstStyle/>
          <a:p>
            <a:pPr algn="ctr"/>
            <a:r>
              <a:rPr lang="en-GB" sz="7300" dirty="0">
                <a:solidFill>
                  <a:srgbClr val="FFFFFF"/>
                </a:solidFill>
                <a:effectLst>
                  <a:outerShdw blurRad="38100" dist="38100" dir="2700000" algn="tl">
                    <a:srgbClr val="000000">
                      <a:alpha val="43137"/>
                    </a:srgbClr>
                  </a:outerShdw>
                </a:effectLst>
                <a:latin typeface="Colonna MT" panose="04020805060202030203" pitchFamily="82" charset="0"/>
              </a:rPr>
              <a:t>“Across the Cosmic Sea: The Quest to Find Distant Worlds”</a:t>
            </a:r>
            <a:endParaRPr lang="en-US" sz="7300" dirty="0">
              <a:solidFill>
                <a:srgbClr val="FFFFFF"/>
              </a:solidFill>
              <a:effectLst>
                <a:outerShdw blurRad="38100" dist="38100" dir="2700000" algn="tl">
                  <a:srgbClr val="000000">
                    <a:alpha val="43137"/>
                  </a:srgbClr>
                </a:outerShdw>
              </a:effectLst>
              <a:latin typeface="Colonna MT" panose="04020805060202030203" pitchFamily="82" charset="0"/>
            </a:endParaRPr>
          </a:p>
        </p:txBody>
      </p:sp>
      <p:sp>
        <p:nvSpPr>
          <p:cNvPr id="11" name="Rectangle 10">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white circle with a black background&#10;&#10;Description automatically generated">
            <a:extLst>
              <a:ext uri="{FF2B5EF4-FFF2-40B4-BE49-F238E27FC236}">
                <a16:creationId xmlns:a16="http://schemas.microsoft.com/office/drawing/2014/main" id="{ED8A3102-8EC8-A00E-372A-481637A6E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472" y="2668253"/>
            <a:ext cx="2067051" cy="2067051"/>
          </a:xfrm>
          <a:prstGeom prst="rect">
            <a:avLst/>
          </a:prstGeom>
        </p:spPr>
      </p:pic>
      <p:sp>
        <p:nvSpPr>
          <p:cNvPr id="19" name="TextBox 18">
            <a:extLst>
              <a:ext uri="{FF2B5EF4-FFF2-40B4-BE49-F238E27FC236}">
                <a16:creationId xmlns:a16="http://schemas.microsoft.com/office/drawing/2014/main" id="{65D88F5D-0E5B-AB43-969C-1B70AE696900}"/>
              </a:ext>
            </a:extLst>
          </p:cNvPr>
          <p:cNvSpPr txBox="1"/>
          <p:nvPr/>
        </p:nvSpPr>
        <p:spPr>
          <a:xfrm>
            <a:off x="4135364" y="4541616"/>
            <a:ext cx="3921266" cy="923330"/>
          </a:xfrm>
          <a:prstGeom prst="rect">
            <a:avLst/>
          </a:prstGeom>
          <a:noFill/>
        </p:spPr>
        <p:txBody>
          <a:bodyPr wrap="none" rtlCol="0">
            <a:spAutoFit/>
          </a:bodyPr>
          <a:lstStyle/>
          <a:p>
            <a:r>
              <a:rPr lang="en-GB" sz="5400" b="1" dirty="0">
                <a:solidFill>
                  <a:schemeClr val="bg1"/>
                </a:solidFill>
                <a:latin typeface="Aptos Mono" panose="020B0009020202020204" pitchFamily="49" charset="0"/>
              </a:rPr>
              <a:t>CELESTIAL</a:t>
            </a:r>
            <a:endParaRPr lang="en-IN" sz="5400" b="1" dirty="0">
              <a:solidFill>
                <a:schemeClr val="bg1"/>
              </a:solidFill>
              <a:latin typeface="Aptos Mono" panose="020B0009020202020204" pitchFamily="49" charset="0"/>
            </a:endParaRPr>
          </a:p>
        </p:txBody>
      </p:sp>
      <p:sp>
        <p:nvSpPr>
          <p:cNvPr id="23" name="TextBox 22">
            <a:extLst>
              <a:ext uri="{FF2B5EF4-FFF2-40B4-BE49-F238E27FC236}">
                <a16:creationId xmlns:a16="http://schemas.microsoft.com/office/drawing/2014/main" id="{AA9D129F-3AA2-40DA-BF49-9BE414F2DF82}"/>
              </a:ext>
            </a:extLst>
          </p:cNvPr>
          <p:cNvSpPr txBox="1"/>
          <p:nvPr/>
        </p:nvSpPr>
        <p:spPr>
          <a:xfrm>
            <a:off x="3128200" y="5335471"/>
            <a:ext cx="5935593" cy="923330"/>
          </a:xfrm>
          <a:prstGeom prst="rect">
            <a:avLst/>
          </a:prstGeom>
          <a:noFill/>
        </p:spPr>
        <p:txBody>
          <a:bodyPr wrap="square" rtlCol="0">
            <a:spAutoFit/>
          </a:bodyPr>
          <a:lstStyle/>
          <a:p>
            <a:r>
              <a:rPr lang="en-GB" sz="3600" dirty="0">
                <a:solidFill>
                  <a:schemeClr val="bg1"/>
                </a:solidFill>
                <a:latin typeface="Abadi Extra Light" panose="020F0502020204030204" pitchFamily="34" charset="0"/>
              </a:rPr>
              <a:t>T     E     C     H     Z     </a:t>
            </a:r>
            <a:r>
              <a:rPr lang="en-GB" sz="3600" dirty="0" err="1">
                <a:solidFill>
                  <a:schemeClr val="bg1"/>
                </a:solidFill>
                <a:latin typeface="Abadi Extra Light" panose="020F0502020204030204" pitchFamily="34" charset="0"/>
              </a:rPr>
              <a:t>Z</a:t>
            </a:r>
            <a:r>
              <a:rPr lang="en-GB" sz="3600" dirty="0">
                <a:solidFill>
                  <a:schemeClr val="bg1"/>
                </a:solidFill>
                <a:latin typeface="Abadi Extra Light" panose="020F0502020204030204" pitchFamily="34" charset="0"/>
              </a:rPr>
              <a:t>    </a:t>
            </a:r>
            <a:r>
              <a:rPr lang="en-GB" sz="3600" dirty="0" err="1">
                <a:solidFill>
                  <a:schemeClr val="bg1"/>
                </a:solidFill>
                <a:latin typeface="Abadi Extra Light" panose="020F0502020204030204" pitchFamily="34" charset="0"/>
              </a:rPr>
              <a:t>Z</a:t>
            </a:r>
            <a:r>
              <a:rPr lang="en-GB" sz="3600" dirty="0">
                <a:solidFill>
                  <a:schemeClr val="bg1"/>
                </a:solidFill>
                <a:latin typeface="Abadi Extra Light" panose="020F0502020204030204" pitchFamily="34" charset="0"/>
              </a:rPr>
              <a:t> </a:t>
            </a:r>
          </a:p>
          <a:p>
            <a:endParaRPr lang="en-IN" dirty="0">
              <a:latin typeface="Alasassy Caps" panose="020F0502020204030204" pitchFamily="2" charset="0"/>
            </a:endParaRPr>
          </a:p>
        </p:txBody>
      </p:sp>
    </p:spTree>
    <p:extLst>
      <p:ext uri="{BB962C8B-B14F-4D97-AF65-F5344CB8AC3E}">
        <p14:creationId xmlns:p14="http://schemas.microsoft.com/office/powerpoint/2010/main" val="34717033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7761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9379" t="31904" r="19379" b="31904"/>
          <a:stretch/>
        </p:blipFill>
        <p:spPr>
          <a:xfrm>
            <a:off x="1899684" y="1345869"/>
            <a:ext cx="8392632" cy="3306726"/>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60" y="49842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363" y="3805146"/>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p:nvPr/>
        </p:nvSpPr>
        <p:spPr>
          <a:xfrm>
            <a:off x="1899684" y="498420"/>
            <a:ext cx="1723549"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Ceres</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p:nvPr/>
        </p:nvSpPr>
        <p:spPr>
          <a:xfrm>
            <a:off x="2036561" y="1798903"/>
            <a:ext cx="4059439" cy="1200329"/>
          </a:xfrm>
          <a:prstGeom prst="rect">
            <a:avLst/>
          </a:prstGeom>
          <a:noFill/>
        </p:spPr>
        <p:txBody>
          <a:bodyPr wrap="square" rtlCol="0">
            <a:spAutoFit/>
          </a:bodyPr>
          <a:lstStyle/>
          <a:p>
            <a:r>
              <a:rPr lang="en-GB" dirty="0">
                <a:solidFill>
                  <a:schemeClr val="bg1"/>
                </a:solidFill>
                <a:latin typeface="Aptos Mono" panose="020B0009020202020204" pitchFamily="49" charset="0"/>
              </a:rPr>
              <a:t> Ceres, located in the asteroid belt , is the largest object between Mars and Jupiter.</a:t>
            </a:r>
            <a:endParaRPr lang="en-IN" dirty="0">
              <a:solidFill>
                <a:schemeClr val="bg1"/>
              </a:solidFill>
              <a:latin typeface="Aptos Mono" panose="020B0009020202020204" pitchFamily="49" charset="0"/>
            </a:endParaRPr>
          </a:p>
        </p:txBody>
      </p:sp>
      <p:sp>
        <p:nvSpPr>
          <p:cNvPr id="3" name="TextBox 2">
            <a:extLst>
              <a:ext uri="{FF2B5EF4-FFF2-40B4-BE49-F238E27FC236}">
                <a16:creationId xmlns:a16="http://schemas.microsoft.com/office/drawing/2014/main" id="{86FF9A72-323A-EEE6-5EAD-E38AB8565A80}"/>
              </a:ext>
            </a:extLst>
          </p:cNvPr>
          <p:cNvSpPr txBox="1"/>
          <p:nvPr/>
        </p:nvSpPr>
        <p:spPr>
          <a:xfrm>
            <a:off x="6436892" y="1798903"/>
            <a:ext cx="1058303" cy="369332"/>
          </a:xfrm>
          <a:prstGeom prst="rect">
            <a:avLst/>
          </a:prstGeom>
          <a:noFill/>
        </p:spPr>
        <p:txBody>
          <a:bodyPr wrap="none" rtlCol="0">
            <a:spAutoFit/>
          </a:bodyPr>
          <a:lstStyle/>
          <a:p>
            <a:r>
              <a:rPr lang="en-GB" dirty="0">
                <a:solidFill>
                  <a:schemeClr val="bg1"/>
                </a:solidFill>
                <a:latin typeface="Aptos Mono" panose="020B0009020202020204" pitchFamily="49" charset="0"/>
              </a:rPr>
              <a:t>Radius</a:t>
            </a:r>
            <a:r>
              <a:rPr lang="en-GB" dirty="0"/>
              <a:t> </a:t>
            </a:r>
            <a:endParaRPr lang="en-IN" dirty="0"/>
          </a:p>
        </p:txBody>
      </p:sp>
      <p:sp>
        <p:nvSpPr>
          <p:cNvPr id="6" name="TextBox 5">
            <a:extLst>
              <a:ext uri="{FF2B5EF4-FFF2-40B4-BE49-F238E27FC236}">
                <a16:creationId xmlns:a16="http://schemas.microsoft.com/office/drawing/2014/main" id="{1B992916-F34B-52CB-D684-CB98268C50FC}"/>
              </a:ext>
            </a:extLst>
          </p:cNvPr>
          <p:cNvSpPr txBox="1"/>
          <p:nvPr/>
        </p:nvSpPr>
        <p:spPr>
          <a:xfrm>
            <a:off x="6267836" y="2168235"/>
            <a:ext cx="3640740" cy="584775"/>
          </a:xfrm>
          <a:prstGeom prst="rect">
            <a:avLst/>
          </a:prstGeom>
          <a:noFill/>
        </p:spPr>
        <p:txBody>
          <a:bodyPr wrap="none" rtlCol="0">
            <a:spAutoFit/>
          </a:bodyPr>
          <a:lstStyle/>
          <a:p>
            <a:r>
              <a:rPr lang="en-GB" sz="3200" dirty="0">
                <a:solidFill>
                  <a:schemeClr val="bg1"/>
                </a:solidFill>
                <a:latin typeface="Aptos Mono" panose="020B0009020202020204" pitchFamily="49" charset="0"/>
              </a:rPr>
              <a:t>476 </a:t>
            </a:r>
            <a:r>
              <a:rPr lang="en-GB" sz="3200" dirty="0" err="1">
                <a:solidFill>
                  <a:schemeClr val="bg1"/>
                </a:solidFill>
                <a:latin typeface="Aptos Mono" panose="020B0009020202020204" pitchFamily="49" charset="0"/>
              </a:rPr>
              <a:t>kilometers</a:t>
            </a:r>
            <a:endParaRPr lang="en-IN" sz="3200" dirty="0">
              <a:solidFill>
                <a:schemeClr val="bg1"/>
              </a:solidFill>
              <a:latin typeface="Aptos Mono" panose="020B0009020202020204" pitchFamily="49" charset="0"/>
            </a:endParaRPr>
          </a:p>
        </p:txBody>
      </p:sp>
      <p:cxnSp>
        <p:nvCxnSpPr>
          <p:cNvPr id="11" name="Straight Connector 10">
            <a:extLst>
              <a:ext uri="{FF2B5EF4-FFF2-40B4-BE49-F238E27FC236}">
                <a16:creationId xmlns:a16="http://schemas.microsoft.com/office/drawing/2014/main" id="{3FC8E00E-1F21-0B1F-E42E-CF04A1EC66E9}"/>
              </a:ext>
            </a:extLst>
          </p:cNvPr>
          <p:cNvCxnSpPr>
            <a:cxnSpLocks/>
          </p:cNvCxnSpPr>
          <p:nvPr/>
        </p:nvCxnSpPr>
        <p:spPr>
          <a:xfrm>
            <a:off x="6065520" y="2295144"/>
            <a:ext cx="0" cy="9671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409DC62-229B-FB10-AD5B-C60DCE20607B}"/>
              </a:ext>
            </a:extLst>
          </p:cNvPr>
          <p:cNvSpPr/>
          <p:nvPr/>
        </p:nvSpPr>
        <p:spPr>
          <a:xfrm>
            <a:off x="3470238" y="3122342"/>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con Dwarf Planet BG">
            <a:hlinkClick r:id="rId7" action="ppaction://hlinksldjump"/>
            <a:extLst>
              <a:ext uri="{FF2B5EF4-FFF2-40B4-BE49-F238E27FC236}">
                <a16:creationId xmlns:a16="http://schemas.microsoft.com/office/drawing/2014/main" id="{2B455F04-7FE8-E759-3791-BD0FC8678532}"/>
              </a:ext>
            </a:extLst>
          </p:cNvPr>
          <p:cNvSpPr/>
          <p:nvPr/>
        </p:nvSpPr>
        <p:spPr>
          <a:xfrm>
            <a:off x="11076944" y="5753100"/>
            <a:ext cx="899112" cy="899112"/>
          </a:xfrm>
          <a:prstGeom prst="round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lowchart: Manual Operation 17">
            <a:hlinkClick r:id="rId9" action="ppaction://hlinksldjump"/>
            <a:extLst>
              <a:ext uri="{FF2B5EF4-FFF2-40B4-BE49-F238E27FC236}">
                <a16:creationId xmlns:a16="http://schemas.microsoft.com/office/drawing/2014/main" id="{A08577BF-FB24-6DB7-AEE5-3D8FB7B63330}"/>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2875049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10" presetClass="entr" presetSubtype="0"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1500"/>
                            </p:stCondLst>
                            <p:childTnLst>
                              <p:par>
                                <p:cTn id="38" presetID="42" presetClass="path" presetSubtype="0" accel="50000" decel="50000" fill="hold" nodeType="afterEffect">
                                  <p:stCondLst>
                                    <p:cond delay="0"/>
                                  </p:stCondLst>
                                  <p:childTnLst>
                                    <p:animMotion origin="layout" path="M 6.25E-7 3.7037E-6 L 0.3668 3.7037E-6 " pathEditMode="relative" rAng="0" ptsTypes="AA">
                                      <p:cBhvr>
                                        <p:cTn id="39" dur="2000" fill="hold"/>
                                        <p:tgtEl>
                                          <p:spTgt spid="7"/>
                                        </p:tgtEl>
                                        <p:attrNameLst>
                                          <p:attrName>ppt_x</p:attrName>
                                          <p:attrName>ppt_y</p:attrName>
                                        </p:attrNameLst>
                                      </p:cBhvr>
                                      <p:rCtr x="18333" y="0"/>
                                    </p:animMotion>
                                  </p:childTnLst>
                                </p:cTn>
                              </p:par>
                              <p:par>
                                <p:cTn id="40" presetID="42" presetClass="path" presetSubtype="0" accel="50000" decel="50000" fill="hold" nodeType="withEffect">
                                  <p:stCondLst>
                                    <p:cond delay="0"/>
                                  </p:stCondLst>
                                  <p:childTnLst>
                                    <p:animMotion origin="layout" path="M 2.5E-6 -2.22222E-6 L -0.3625 -0.0037 " pathEditMode="relative" rAng="0" ptsTypes="AA">
                                      <p:cBhvr>
                                        <p:cTn id="41" dur="2000" fill="hold"/>
                                        <p:tgtEl>
                                          <p:spTgt spid="8"/>
                                        </p:tgtEl>
                                        <p:attrNameLst>
                                          <p:attrName>ppt_x</p:attrName>
                                          <p:attrName>ppt_y</p:attrName>
                                        </p:attrNameLst>
                                      </p:cBhvr>
                                      <p:rCtr x="-18125" y="-185"/>
                                    </p:animMotion>
                                  </p:childTnLst>
                                </p:cTn>
                              </p:par>
                              <p:par>
                                <p:cTn id="42" presetID="8" presetClass="emph" presetSubtype="0" repeatCount="indefinite" fill="hold" grpId="1" nodeType="withEffect">
                                  <p:stCondLst>
                                    <p:cond delay="0"/>
                                  </p:stCondLst>
                                  <p:childTnLst>
                                    <p:animRot by="21600000">
                                      <p:cBhvr>
                                        <p:cTn id="43"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6" grpId="0"/>
      <p:bldP spid="13" grpId="0"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05840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9379" t="31904" r="19379" b="31904"/>
          <a:stretch/>
        </p:blipFill>
        <p:spPr>
          <a:xfrm>
            <a:off x="1899684" y="1345869"/>
            <a:ext cx="8392632" cy="3306726"/>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72" y="510508"/>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363" y="3805146"/>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p:nvPr/>
        </p:nvSpPr>
        <p:spPr>
          <a:xfrm>
            <a:off x="1899684" y="498420"/>
            <a:ext cx="2646878" cy="707886"/>
          </a:xfrm>
          <a:prstGeom prst="rect">
            <a:avLst/>
          </a:prstGeom>
          <a:noFill/>
        </p:spPr>
        <p:txBody>
          <a:bodyPr wrap="none" rtlCol="0">
            <a:spAutoFit/>
          </a:bodyPr>
          <a:lstStyle/>
          <a:p>
            <a:r>
              <a:rPr lang="en-GB" sz="4000" dirty="0" err="1">
                <a:solidFill>
                  <a:schemeClr val="bg1"/>
                </a:solidFill>
                <a:latin typeface="Aptos Mono" panose="020F0502020204030204" pitchFamily="49" charset="0"/>
                <a:cs typeface="Angsana New" panose="020B0502040204020203" pitchFamily="18" charset="-34"/>
              </a:rPr>
              <a:t>Makemake</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p:nvPr/>
        </p:nvSpPr>
        <p:spPr>
          <a:xfrm>
            <a:off x="2036561" y="1798903"/>
            <a:ext cx="4059439" cy="1477328"/>
          </a:xfrm>
          <a:prstGeom prst="rect">
            <a:avLst/>
          </a:prstGeom>
          <a:noFill/>
        </p:spPr>
        <p:txBody>
          <a:bodyPr wrap="square" rtlCol="0">
            <a:spAutoFit/>
          </a:bodyPr>
          <a:lstStyle/>
          <a:p>
            <a:r>
              <a:rPr lang="en-GB" dirty="0" err="1">
                <a:solidFill>
                  <a:schemeClr val="bg1"/>
                </a:solidFill>
                <a:latin typeface="Aptos Mono" panose="020B0009020202020204" pitchFamily="49" charset="0"/>
              </a:rPr>
              <a:t>Makemake</a:t>
            </a:r>
            <a:r>
              <a:rPr lang="en-GB" dirty="0">
                <a:solidFill>
                  <a:schemeClr val="bg1"/>
                </a:solidFill>
                <a:latin typeface="Aptos Mono" panose="020B0009020202020204" pitchFamily="49" charset="0"/>
              </a:rPr>
              <a:t> is a distant dwarf planet with a reddish colour due to the presence of  methane.</a:t>
            </a:r>
          </a:p>
          <a:p>
            <a:endParaRPr lang="en-IN" dirty="0">
              <a:solidFill>
                <a:schemeClr val="bg1"/>
              </a:solidFill>
              <a:latin typeface="Aptos Mono" panose="020B0009020202020204" pitchFamily="49" charset="0"/>
            </a:endParaRPr>
          </a:p>
        </p:txBody>
      </p:sp>
      <p:sp>
        <p:nvSpPr>
          <p:cNvPr id="3" name="TextBox 2">
            <a:extLst>
              <a:ext uri="{FF2B5EF4-FFF2-40B4-BE49-F238E27FC236}">
                <a16:creationId xmlns:a16="http://schemas.microsoft.com/office/drawing/2014/main" id="{86FF9A72-323A-EEE6-5EAD-E38AB8565A80}"/>
              </a:ext>
            </a:extLst>
          </p:cNvPr>
          <p:cNvSpPr txBox="1"/>
          <p:nvPr/>
        </p:nvSpPr>
        <p:spPr>
          <a:xfrm>
            <a:off x="6436892" y="1798903"/>
            <a:ext cx="1058303" cy="369332"/>
          </a:xfrm>
          <a:prstGeom prst="rect">
            <a:avLst/>
          </a:prstGeom>
          <a:noFill/>
        </p:spPr>
        <p:txBody>
          <a:bodyPr wrap="none" rtlCol="0">
            <a:spAutoFit/>
          </a:bodyPr>
          <a:lstStyle/>
          <a:p>
            <a:r>
              <a:rPr lang="en-GB" dirty="0">
                <a:solidFill>
                  <a:schemeClr val="bg1"/>
                </a:solidFill>
                <a:latin typeface="Aptos Mono" panose="020B0009020202020204" pitchFamily="49" charset="0"/>
              </a:rPr>
              <a:t>Radius</a:t>
            </a:r>
            <a:r>
              <a:rPr lang="en-GB" dirty="0"/>
              <a:t> </a:t>
            </a:r>
            <a:endParaRPr lang="en-IN" dirty="0"/>
          </a:p>
        </p:txBody>
      </p:sp>
      <p:sp>
        <p:nvSpPr>
          <p:cNvPr id="6" name="TextBox 5">
            <a:extLst>
              <a:ext uri="{FF2B5EF4-FFF2-40B4-BE49-F238E27FC236}">
                <a16:creationId xmlns:a16="http://schemas.microsoft.com/office/drawing/2014/main" id="{1B992916-F34B-52CB-D684-CB98268C50FC}"/>
              </a:ext>
            </a:extLst>
          </p:cNvPr>
          <p:cNvSpPr txBox="1"/>
          <p:nvPr/>
        </p:nvSpPr>
        <p:spPr>
          <a:xfrm>
            <a:off x="6267836" y="2168235"/>
            <a:ext cx="3640740" cy="584775"/>
          </a:xfrm>
          <a:prstGeom prst="rect">
            <a:avLst/>
          </a:prstGeom>
          <a:noFill/>
        </p:spPr>
        <p:txBody>
          <a:bodyPr wrap="none" rtlCol="0">
            <a:spAutoFit/>
          </a:bodyPr>
          <a:lstStyle/>
          <a:p>
            <a:r>
              <a:rPr lang="en-GB" sz="3200" dirty="0">
                <a:solidFill>
                  <a:schemeClr val="bg1"/>
                </a:solidFill>
                <a:latin typeface="Aptos Mono" panose="020B0009020202020204" pitchFamily="49" charset="0"/>
              </a:rPr>
              <a:t>715 </a:t>
            </a:r>
            <a:r>
              <a:rPr lang="en-GB" sz="3200" dirty="0" err="1">
                <a:solidFill>
                  <a:schemeClr val="bg1"/>
                </a:solidFill>
                <a:latin typeface="Aptos Mono" panose="020B0009020202020204" pitchFamily="49" charset="0"/>
              </a:rPr>
              <a:t>kilometers</a:t>
            </a:r>
            <a:endParaRPr lang="en-GB" sz="3200" dirty="0">
              <a:solidFill>
                <a:schemeClr val="bg1"/>
              </a:solidFill>
              <a:latin typeface="Aptos Mono" panose="020B0009020202020204" pitchFamily="49" charset="0"/>
            </a:endParaRPr>
          </a:p>
        </p:txBody>
      </p:sp>
      <p:cxnSp>
        <p:nvCxnSpPr>
          <p:cNvPr id="11" name="Straight Connector 10">
            <a:extLst>
              <a:ext uri="{FF2B5EF4-FFF2-40B4-BE49-F238E27FC236}">
                <a16:creationId xmlns:a16="http://schemas.microsoft.com/office/drawing/2014/main" id="{3FC8E00E-1F21-0B1F-E42E-CF04A1EC66E9}"/>
              </a:ext>
            </a:extLst>
          </p:cNvPr>
          <p:cNvCxnSpPr>
            <a:cxnSpLocks/>
          </p:cNvCxnSpPr>
          <p:nvPr/>
        </p:nvCxnSpPr>
        <p:spPr>
          <a:xfrm>
            <a:off x="6065520" y="2295144"/>
            <a:ext cx="0" cy="9671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409DC62-229B-FB10-AD5B-C60DCE20607B}"/>
              </a:ext>
            </a:extLst>
          </p:cNvPr>
          <p:cNvSpPr/>
          <p:nvPr/>
        </p:nvSpPr>
        <p:spPr>
          <a:xfrm>
            <a:off x="3470238" y="3122342"/>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con Dwarf Planet BG">
            <a:hlinkClick r:id="rId7" action="ppaction://hlinksldjump"/>
            <a:extLst>
              <a:ext uri="{FF2B5EF4-FFF2-40B4-BE49-F238E27FC236}">
                <a16:creationId xmlns:a16="http://schemas.microsoft.com/office/drawing/2014/main" id="{2B455F04-7FE8-E759-3791-BD0FC8678532}"/>
              </a:ext>
            </a:extLst>
          </p:cNvPr>
          <p:cNvSpPr/>
          <p:nvPr/>
        </p:nvSpPr>
        <p:spPr>
          <a:xfrm>
            <a:off x="11076944" y="5753100"/>
            <a:ext cx="899112" cy="899112"/>
          </a:xfrm>
          <a:prstGeom prst="round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lowchart: Manual Operation 17">
            <a:hlinkClick r:id="rId9" action="ppaction://hlinksldjump"/>
            <a:extLst>
              <a:ext uri="{FF2B5EF4-FFF2-40B4-BE49-F238E27FC236}">
                <a16:creationId xmlns:a16="http://schemas.microsoft.com/office/drawing/2014/main" id="{A08577BF-FB24-6DB7-AEE5-3D8FB7B63330}"/>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16614833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10" presetClass="entr" presetSubtype="0"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1500"/>
                            </p:stCondLst>
                            <p:childTnLst>
                              <p:par>
                                <p:cTn id="38" presetID="42" presetClass="path" presetSubtype="0" accel="50000" decel="50000" fill="hold" nodeType="afterEffect">
                                  <p:stCondLst>
                                    <p:cond delay="0"/>
                                  </p:stCondLst>
                                  <p:childTnLst>
                                    <p:animMotion origin="layout" path="M 1.875E-6 3.33333E-6 L 0.3668 3.33333E-6 " pathEditMode="relative" rAng="0" ptsTypes="AA">
                                      <p:cBhvr>
                                        <p:cTn id="39" dur="2000" fill="hold"/>
                                        <p:tgtEl>
                                          <p:spTgt spid="7"/>
                                        </p:tgtEl>
                                        <p:attrNameLst>
                                          <p:attrName>ppt_x</p:attrName>
                                          <p:attrName>ppt_y</p:attrName>
                                        </p:attrNameLst>
                                      </p:cBhvr>
                                      <p:rCtr x="18333" y="0"/>
                                    </p:animMotion>
                                  </p:childTnLst>
                                </p:cTn>
                              </p:par>
                              <p:par>
                                <p:cTn id="40" presetID="42" presetClass="path" presetSubtype="0" accel="50000" decel="50000" fill="hold" nodeType="withEffect">
                                  <p:stCondLst>
                                    <p:cond delay="0"/>
                                  </p:stCondLst>
                                  <p:childTnLst>
                                    <p:animMotion origin="layout" path="M 2.5E-6 -2.22222E-6 L -0.3625 -0.0037 " pathEditMode="relative" rAng="0" ptsTypes="AA">
                                      <p:cBhvr>
                                        <p:cTn id="41" dur="2000" fill="hold"/>
                                        <p:tgtEl>
                                          <p:spTgt spid="8"/>
                                        </p:tgtEl>
                                        <p:attrNameLst>
                                          <p:attrName>ppt_x</p:attrName>
                                          <p:attrName>ppt_y</p:attrName>
                                        </p:attrNameLst>
                                      </p:cBhvr>
                                      <p:rCtr x="-18125" y="-185"/>
                                    </p:animMotion>
                                  </p:childTnLst>
                                </p:cTn>
                              </p:par>
                              <p:par>
                                <p:cTn id="42" presetID="8" presetClass="emph" presetSubtype="0" repeatCount="indefinite" fill="hold" grpId="1" nodeType="withEffect">
                                  <p:stCondLst>
                                    <p:cond delay="0"/>
                                  </p:stCondLst>
                                  <p:childTnLst>
                                    <p:animRot by="21600000">
                                      <p:cBhvr>
                                        <p:cTn id="43"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6" grpId="0"/>
      <p:bldP spid="13" grpId="0" animBg="1"/>
      <p:bldP spid="1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43641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9379" t="31904" r="19379" b="31904"/>
          <a:stretch/>
        </p:blipFill>
        <p:spPr>
          <a:xfrm>
            <a:off x="1899684" y="1345869"/>
            <a:ext cx="8392632" cy="3306726"/>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46" y="485386"/>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363" y="3805146"/>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p:nvPr/>
        </p:nvSpPr>
        <p:spPr>
          <a:xfrm>
            <a:off x="1899684" y="498420"/>
            <a:ext cx="2031325"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Haumea</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p:nvPr/>
        </p:nvSpPr>
        <p:spPr>
          <a:xfrm>
            <a:off x="2036561" y="1798903"/>
            <a:ext cx="4059439" cy="1200329"/>
          </a:xfrm>
          <a:prstGeom prst="rect">
            <a:avLst/>
          </a:prstGeom>
          <a:noFill/>
        </p:spPr>
        <p:txBody>
          <a:bodyPr wrap="square" rtlCol="0">
            <a:spAutoFit/>
          </a:bodyPr>
          <a:lstStyle/>
          <a:p>
            <a:r>
              <a:rPr lang="en-GB" dirty="0">
                <a:solidFill>
                  <a:schemeClr val="bg1"/>
                </a:solidFill>
                <a:latin typeface="Aptos Mono" panose="020B0009020202020204" pitchFamily="49" charset="0"/>
              </a:rPr>
              <a:t>Haumea is a unique , fast rotating dwarf planet shaped like an ellipsoid.</a:t>
            </a:r>
          </a:p>
          <a:p>
            <a:endParaRPr lang="en-IN" dirty="0">
              <a:solidFill>
                <a:schemeClr val="bg1"/>
              </a:solidFill>
              <a:latin typeface="Aptos Mono" panose="020B0009020202020204" pitchFamily="49" charset="0"/>
            </a:endParaRPr>
          </a:p>
        </p:txBody>
      </p:sp>
      <p:sp>
        <p:nvSpPr>
          <p:cNvPr id="3" name="TextBox 2">
            <a:extLst>
              <a:ext uri="{FF2B5EF4-FFF2-40B4-BE49-F238E27FC236}">
                <a16:creationId xmlns:a16="http://schemas.microsoft.com/office/drawing/2014/main" id="{86FF9A72-323A-EEE6-5EAD-E38AB8565A80}"/>
              </a:ext>
            </a:extLst>
          </p:cNvPr>
          <p:cNvSpPr txBox="1"/>
          <p:nvPr/>
        </p:nvSpPr>
        <p:spPr>
          <a:xfrm>
            <a:off x="6436892" y="1798903"/>
            <a:ext cx="1058303" cy="369332"/>
          </a:xfrm>
          <a:prstGeom prst="rect">
            <a:avLst/>
          </a:prstGeom>
          <a:noFill/>
        </p:spPr>
        <p:txBody>
          <a:bodyPr wrap="none" rtlCol="0">
            <a:spAutoFit/>
          </a:bodyPr>
          <a:lstStyle/>
          <a:p>
            <a:r>
              <a:rPr lang="en-GB" dirty="0">
                <a:solidFill>
                  <a:schemeClr val="bg1"/>
                </a:solidFill>
                <a:latin typeface="Aptos Mono" panose="020B0009020202020204" pitchFamily="49" charset="0"/>
              </a:rPr>
              <a:t>Radius</a:t>
            </a:r>
            <a:r>
              <a:rPr lang="en-GB" dirty="0"/>
              <a:t> </a:t>
            </a:r>
            <a:endParaRPr lang="en-IN" dirty="0"/>
          </a:p>
        </p:txBody>
      </p:sp>
      <p:sp>
        <p:nvSpPr>
          <p:cNvPr id="6" name="TextBox 5">
            <a:extLst>
              <a:ext uri="{FF2B5EF4-FFF2-40B4-BE49-F238E27FC236}">
                <a16:creationId xmlns:a16="http://schemas.microsoft.com/office/drawing/2014/main" id="{1B992916-F34B-52CB-D684-CB98268C50FC}"/>
              </a:ext>
            </a:extLst>
          </p:cNvPr>
          <p:cNvSpPr txBox="1"/>
          <p:nvPr/>
        </p:nvSpPr>
        <p:spPr>
          <a:xfrm>
            <a:off x="6267836" y="2168235"/>
            <a:ext cx="3640740" cy="584775"/>
          </a:xfrm>
          <a:prstGeom prst="rect">
            <a:avLst/>
          </a:prstGeom>
          <a:noFill/>
        </p:spPr>
        <p:txBody>
          <a:bodyPr wrap="none" rtlCol="0">
            <a:spAutoFit/>
          </a:bodyPr>
          <a:lstStyle/>
          <a:p>
            <a:r>
              <a:rPr lang="en-GB" sz="3200" dirty="0">
                <a:solidFill>
                  <a:schemeClr val="bg1"/>
                </a:solidFill>
                <a:latin typeface="Aptos Mono" panose="020B0009020202020204" pitchFamily="49" charset="0"/>
              </a:rPr>
              <a:t>620 </a:t>
            </a:r>
            <a:r>
              <a:rPr lang="en-GB" sz="3200" dirty="0" err="1">
                <a:solidFill>
                  <a:schemeClr val="bg1"/>
                </a:solidFill>
                <a:latin typeface="Aptos Mono" panose="020B0009020202020204" pitchFamily="49" charset="0"/>
              </a:rPr>
              <a:t>kilometers</a:t>
            </a:r>
            <a:endParaRPr lang="en-GB" sz="3200" dirty="0">
              <a:solidFill>
                <a:schemeClr val="bg1"/>
              </a:solidFill>
              <a:latin typeface="Aptos Mono" panose="020B0009020202020204" pitchFamily="49" charset="0"/>
            </a:endParaRPr>
          </a:p>
        </p:txBody>
      </p:sp>
      <p:cxnSp>
        <p:nvCxnSpPr>
          <p:cNvPr id="11" name="Straight Connector 10">
            <a:extLst>
              <a:ext uri="{FF2B5EF4-FFF2-40B4-BE49-F238E27FC236}">
                <a16:creationId xmlns:a16="http://schemas.microsoft.com/office/drawing/2014/main" id="{3FC8E00E-1F21-0B1F-E42E-CF04A1EC66E9}"/>
              </a:ext>
            </a:extLst>
          </p:cNvPr>
          <p:cNvCxnSpPr>
            <a:cxnSpLocks/>
          </p:cNvCxnSpPr>
          <p:nvPr/>
        </p:nvCxnSpPr>
        <p:spPr>
          <a:xfrm>
            <a:off x="6065520" y="2295144"/>
            <a:ext cx="0" cy="9671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409DC62-229B-FB10-AD5B-C60DCE20607B}"/>
              </a:ext>
            </a:extLst>
          </p:cNvPr>
          <p:cNvSpPr/>
          <p:nvPr/>
        </p:nvSpPr>
        <p:spPr>
          <a:xfrm>
            <a:off x="3470238" y="3122342"/>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con Dwarf Planet BG">
            <a:hlinkClick r:id="rId7" action="ppaction://hlinksldjump"/>
            <a:extLst>
              <a:ext uri="{FF2B5EF4-FFF2-40B4-BE49-F238E27FC236}">
                <a16:creationId xmlns:a16="http://schemas.microsoft.com/office/drawing/2014/main" id="{2B455F04-7FE8-E759-3791-BD0FC8678532}"/>
              </a:ext>
            </a:extLst>
          </p:cNvPr>
          <p:cNvSpPr/>
          <p:nvPr/>
        </p:nvSpPr>
        <p:spPr>
          <a:xfrm>
            <a:off x="11076944" y="5753100"/>
            <a:ext cx="899112" cy="899112"/>
          </a:xfrm>
          <a:prstGeom prst="round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lowchart: Manual Operation 17">
            <a:hlinkClick r:id="rId9" action="ppaction://hlinksldjump"/>
            <a:extLst>
              <a:ext uri="{FF2B5EF4-FFF2-40B4-BE49-F238E27FC236}">
                <a16:creationId xmlns:a16="http://schemas.microsoft.com/office/drawing/2014/main" id="{A08577BF-FB24-6DB7-AEE5-3D8FB7B63330}"/>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984362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10" presetClass="entr" presetSubtype="0"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1500"/>
                            </p:stCondLst>
                            <p:childTnLst>
                              <p:par>
                                <p:cTn id="38" presetID="42" presetClass="path" presetSubtype="0" accel="50000" decel="50000" fill="hold" nodeType="afterEffect">
                                  <p:stCondLst>
                                    <p:cond delay="0"/>
                                  </p:stCondLst>
                                  <p:childTnLst>
                                    <p:animMotion origin="layout" path="M 6.25E-7 -2.96296E-6 L 0.3668 -2.96296E-6 " pathEditMode="relative" rAng="0" ptsTypes="AA">
                                      <p:cBhvr>
                                        <p:cTn id="39" dur="2000" fill="hold"/>
                                        <p:tgtEl>
                                          <p:spTgt spid="7"/>
                                        </p:tgtEl>
                                        <p:attrNameLst>
                                          <p:attrName>ppt_x</p:attrName>
                                          <p:attrName>ppt_y</p:attrName>
                                        </p:attrNameLst>
                                      </p:cBhvr>
                                      <p:rCtr x="18333" y="0"/>
                                    </p:animMotion>
                                  </p:childTnLst>
                                </p:cTn>
                              </p:par>
                              <p:par>
                                <p:cTn id="40" presetID="42" presetClass="path" presetSubtype="0" accel="50000" decel="50000" fill="hold" nodeType="withEffect">
                                  <p:stCondLst>
                                    <p:cond delay="0"/>
                                  </p:stCondLst>
                                  <p:childTnLst>
                                    <p:animMotion origin="layout" path="M 2.5E-6 -2.22222E-6 L -0.3625 -0.0037 " pathEditMode="relative" rAng="0" ptsTypes="AA">
                                      <p:cBhvr>
                                        <p:cTn id="41" dur="2000" fill="hold"/>
                                        <p:tgtEl>
                                          <p:spTgt spid="8"/>
                                        </p:tgtEl>
                                        <p:attrNameLst>
                                          <p:attrName>ppt_x</p:attrName>
                                          <p:attrName>ppt_y</p:attrName>
                                        </p:attrNameLst>
                                      </p:cBhvr>
                                      <p:rCtr x="-18125" y="-185"/>
                                    </p:animMotion>
                                  </p:childTnLst>
                                </p:cTn>
                              </p:par>
                              <p:par>
                                <p:cTn id="42" presetID="8" presetClass="emph" presetSubtype="0" repeatCount="indefinite" fill="hold" grpId="1" nodeType="withEffect">
                                  <p:stCondLst>
                                    <p:cond delay="0"/>
                                  </p:stCondLst>
                                  <p:childTnLst>
                                    <p:animRot by="21600000">
                                      <p:cBhvr>
                                        <p:cTn id="43"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6" grpId="0"/>
      <p:bldP spid="13" grpId="0" animBg="1"/>
      <p:bldP spid="1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41045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9379" t="31904" r="19379" b="31904"/>
          <a:stretch/>
        </p:blipFill>
        <p:spPr>
          <a:xfrm>
            <a:off x="1899684" y="1345869"/>
            <a:ext cx="8392632" cy="3306726"/>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699" y="514872"/>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363" y="3805146"/>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p:nvPr/>
        </p:nvSpPr>
        <p:spPr>
          <a:xfrm>
            <a:off x="1899684" y="498420"/>
            <a:ext cx="2646878" cy="707886"/>
          </a:xfrm>
          <a:prstGeom prst="rect">
            <a:avLst/>
          </a:prstGeom>
          <a:noFill/>
        </p:spPr>
        <p:txBody>
          <a:bodyPr wrap="none" rtlCol="0">
            <a:spAutoFit/>
          </a:bodyPr>
          <a:lstStyle/>
          <a:p>
            <a:r>
              <a:rPr lang="en-GB" sz="4000" dirty="0" err="1">
                <a:solidFill>
                  <a:schemeClr val="bg1"/>
                </a:solidFill>
                <a:latin typeface="Aptos Mono" panose="020F0502020204030204" pitchFamily="49" charset="0"/>
                <a:cs typeface="Angsana New" panose="020B0502040204020203" pitchFamily="18" charset="-34"/>
              </a:rPr>
              <a:t>Gonggong</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p:nvPr/>
        </p:nvSpPr>
        <p:spPr>
          <a:xfrm>
            <a:off x="2036561" y="1798903"/>
            <a:ext cx="4059439" cy="1200329"/>
          </a:xfrm>
          <a:prstGeom prst="rect">
            <a:avLst/>
          </a:prstGeom>
          <a:noFill/>
        </p:spPr>
        <p:txBody>
          <a:bodyPr wrap="square" rtlCol="0">
            <a:spAutoFit/>
          </a:bodyPr>
          <a:lstStyle/>
          <a:p>
            <a:r>
              <a:rPr lang="en-GB">
                <a:solidFill>
                  <a:schemeClr val="bg1"/>
                </a:solidFill>
                <a:latin typeface="Aptos Mono" panose="020B0009020202020204" pitchFamily="49" charset="0"/>
              </a:rPr>
              <a:t>Gonggong is a distant, large dwarf planet with a mysterious surface.</a:t>
            </a:r>
          </a:p>
          <a:p>
            <a:endParaRPr lang="en-GB" dirty="0">
              <a:solidFill>
                <a:schemeClr val="bg1"/>
              </a:solidFill>
              <a:latin typeface="Aptos Mono" panose="020B0009020202020204" pitchFamily="49" charset="0"/>
            </a:endParaRPr>
          </a:p>
        </p:txBody>
      </p:sp>
      <p:sp>
        <p:nvSpPr>
          <p:cNvPr id="3" name="TextBox 2">
            <a:extLst>
              <a:ext uri="{FF2B5EF4-FFF2-40B4-BE49-F238E27FC236}">
                <a16:creationId xmlns:a16="http://schemas.microsoft.com/office/drawing/2014/main" id="{86FF9A72-323A-EEE6-5EAD-E38AB8565A80}"/>
              </a:ext>
            </a:extLst>
          </p:cNvPr>
          <p:cNvSpPr txBox="1"/>
          <p:nvPr/>
        </p:nvSpPr>
        <p:spPr>
          <a:xfrm>
            <a:off x="6436892" y="1798903"/>
            <a:ext cx="1058303" cy="369332"/>
          </a:xfrm>
          <a:prstGeom prst="rect">
            <a:avLst/>
          </a:prstGeom>
          <a:noFill/>
        </p:spPr>
        <p:txBody>
          <a:bodyPr wrap="none" rtlCol="0">
            <a:spAutoFit/>
          </a:bodyPr>
          <a:lstStyle/>
          <a:p>
            <a:r>
              <a:rPr lang="en-GB" dirty="0">
                <a:solidFill>
                  <a:schemeClr val="bg1"/>
                </a:solidFill>
                <a:latin typeface="Aptos Mono" panose="020B0009020202020204" pitchFamily="49" charset="0"/>
              </a:rPr>
              <a:t>Radius</a:t>
            </a:r>
            <a:r>
              <a:rPr lang="en-GB" dirty="0"/>
              <a:t> </a:t>
            </a:r>
            <a:endParaRPr lang="en-IN" dirty="0"/>
          </a:p>
        </p:txBody>
      </p:sp>
      <p:sp>
        <p:nvSpPr>
          <p:cNvPr id="6" name="TextBox 5">
            <a:extLst>
              <a:ext uri="{FF2B5EF4-FFF2-40B4-BE49-F238E27FC236}">
                <a16:creationId xmlns:a16="http://schemas.microsoft.com/office/drawing/2014/main" id="{1B992916-F34B-52CB-D684-CB98268C50FC}"/>
              </a:ext>
            </a:extLst>
          </p:cNvPr>
          <p:cNvSpPr txBox="1"/>
          <p:nvPr/>
        </p:nvSpPr>
        <p:spPr>
          <a:xfrm>
            <a:off x="6267836" y="2168235"/>
            <a:ext cx="4134465" cy="584775"/>
          </a:xfrm>
          <a:prstGeom prst="rect">
            <a:avLst/>
          </a:prstGeom>
          <a:noFill/>
        </p:spPr>
        <p:txBody>
          <a:bodyPr wrap="none" rtlCol="0">
            <a:spAutoFit/>
          </a:bodyPr>
          <a:lstStyle/>
          <a:p>
            <a:r>
              <a:rPr lang="en-GB" sz="3200" dirty="0">
                <a:solidFill>
                  <a:schemeClr val="bg1"/>
                </a:solidFill>
                <a:latin typeface="Aptos Mono" panose="020B0009020202020204" pitchFamily="49" charset="0"/>
              </a:rPr>
              <a:t>1,230 </a:t>
            </a:r>
            <a:r>
              <a:rPr lang="en-GB" sz="3200" dirty="0" err="1">
                <a:solidFill>
                  <a:schemeClr val="bg1"/>
                </a:solidFill>
                <a:latin typeface="Aptos Mono" panose="020B0009020202020204" pitchFamily="49" charset="0"/>
              </a:rPr>
              <a:t>kilometers</a:t>
            </a:r>
            <a:endParaRPr lang="en-GB" sz="3200" dirty="0">
              <a:solidFill>
                <a:schemeClr val="bg1"/>
              </a:solidFill>
              <a:latin typeface="Aptos Mono" panose="020B0009020202020204" pitchFamily="49" charset="0"/>
            </a:endParaRPr>
          </a:p>
        </p:txBody>
      </p:sp>
      <p:cxnSp>
        <p:nvCxnSpPr>
          <p:cNvPr id="11" name="Straight Connector 10">
            <a:extLst>
              <a:ext uri="{FF2B5EF4-FFF2-40B4-BE49-F238E27FC236}">
                <a16:creationId xmlns:a16="http://schemas.microsoft.com/office/drawing/2014/main" id="{3FC8E00E-1F21-0B1F-E42E-CF04A1EC66E9}"/>
              </a:ext>
            </a:extLst>
          </p:cNvPr>
          <p:cNvCxnSpPr>
            <a:cxnSpLocks/>
          </p:cNvCxnSpPr>
          <p:nvPr/>
        </p:nvCxnSpPr>
        <p:spPr>
          <a:xfrm>
            <a:off x="6065520" y="2295144"/>
            <a:ext cx="0" cy="9671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409DC62-229B-FB10-AD5B-C60DCE20607B}"/>
              </a:ext>
            </a:extLst>
          </p:cNvPr>
          <p:cNvSpPr/>
          <p:nvPr/>
        </p:nvSpPr>
        <p:spPr>
          <a:xfrm>
            <a:off x="3470238" y="3122342"/>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con Dwarf Planet BG">
            <a:hlinkClick r:id="rId7" action="ppaction://hlinksldjump"/>
            <a:extLst>
              <a:ext uri="{FF2B5EF4-FFF2-40B4-BE49-F238E27FC236}">
                <a16:creationId xmlns:a16="http://schemas.microsoft.com/office/drawing/2014/main" id="{2B455F04-7FE8-E759-3791-BD0FC8678532}"/>
              </a:ext>
            </a:extLst>
          </p:cNvPr>
          <p:cNvSpPr/>
          <p:nvPr/>
        </p:nvSpPr>
        <p:spPr>
          <a:xfrm>
            <a:off x="11076944" y="5753100"/>
            <a:ext cx="899112" cy="899112"/>
          </a:xfrm>
          <a:prstGeom prst="round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lowchart: Manual Operation 17">
            <a:hlinkClick r:id="rId9" action="ppaction://hlinksldjump"/>
            <a:extLst>
              <a:ext uri="{FF2B5EF4-FFF2-40B4-BE49-F238E27FC236}">
                <a16:creationId xmlns:a16="http://schemas.microsoft.com/office/drawing/2014/main" id="{A08577BF-FB24-6DB7-AEE5-3D8FB7B63330}"/>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4247295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10" presetClass="entr" presetSubtype="0"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1500"/>
                            </p:stCondLst>
                            <p:childTnLst>
                              <p:par>
                                <p:cTn id="38" presetID="42" presetClass="path" presetSubtype="0" accel="50000" decel="50000" fill="hold" nodeType="afterEffect">
                                  <p:stCondLst>
                                    <p:cond delay="0"/>
                                  </p:stCondLst>
                                  <p:childTnLst>
                                    <p:animMotion origin="layout" path="M 3.125E-6 -1.11111E-6 L 0.36679 -1.11111E-6 " pathEditMode="relative" rAng="0" ptsTypes="AA">
                                      <p:cBhvr>
                                        <p:cTn id="39" dur="2000" fill="hold"/>
                                        <p:tgtEl>
                                          <p:spTgt spid="7"/>
                                        </p:tgtEl>
                                        <p:attrNameLst>
                                          <p:attrName>ppt_x</p:attrName>
                                          <p:attrName>ppt_y</p:attrName>
                                        </p:attrNameLst>
                                      </p:cBhvr>
                                      <p:rCtr x="18333" y="0"/>
                                    </p:animMotion>
                                  </p:childTnLst>
                                </p:cTn>
                              </p:par>
                              <p:par>
                                <p:cTn id="40" presetID="42" presetClass="path" presetSubtype="0" accel="50000" decel="50000" fill="hold" nodeType="withEffect">
                                  <p:stCondLst>
                                    <p:cond delay="0"/>
                                  </p:stCondLst>
                                  <p:childTnLst>
                                    <p:animMotion origin="layout" path="M 2.5E-6 -2.22222E-6 L -0.3625 -0.0037 " pathEditMode="relative" rAng="0" ptsTypes="AA">
                                      <p:cBhvr>
                                        <p:cTn id="41" dur="2000" fill="hold"/>
                                        <p:tgtEl>
                                          <p:spTgt spid="8"/>
                                        </p:tgtEl>
                                        <p:attrNameLst>
                                          <p:attrName>ppt_x</p:attrName>
                                          <p:attrName>ppt_y</p:attrName>
                                        </p:attrNameLst>
                                      </p:cBhvr>
                                      <p:rCtr x="-18125" y="-185"/>
                                    </p:animMotion>
                                  </p:childTnLst>
                                </p:cTn>
                              </p:par>
                              <p:par>
                                <p:cTn id="42" presetID="8" presetClass="emph" presetSubtype="0" repeatCount="indefinite" fill="hold" grpId="1" nodeType="withEffect">
                                  <p:stCondLst>
                                    <p:cond delay="0"/>
                                  </p:stCondLst>
                                  <p:childTnLst>
                                    <p:animRot by="21600000">
                                      <p:cBhvr>
                                        <p:cTn id="43"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6" grpId="0"/>
      <p:bldP spid="13" grpId="0" animBg="1"/>
      <p:bldP spid="1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41671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9379" t="31904" r="19379" b="31904"/>
          <a:stretch/>
        </p:blipFill>
        <p:spPr>
          <a:xfrm>
            <a:off x="1899684" y="1357957"/>
            <a:ext cx="8392632" cy="3306726"/>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46" y="485386"/>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363" y="3805146"/>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p:nvPr/>
        </p:nvSpPr>
        <p:spPr>
          <a:xfrm>
            <a:off x="1899684" y="498420"/>
            <a:ext cx="2031325"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Quaoar</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p:nvPr/>
        </p:nvSpPr>
        <p:spPr>
          <a:xfrm>
            <a:off x="2036561" y="1798903"/>
            <a:ext cx="4059439" cy="1477328"/>
          </a:xfrm>
          <a:prstGeom prst="rect">
            <a:avLst/>
          </a:prstGeom>
          <a:noFill/>
        </p:spPr>
        <p:txBody>
          <a:bodyPr wrap="square" rtlCol="0">
            <a:spAutoFit/>
          </a:bodyPr>
          <a:lstStyle/>
          <a:p>
            <a:r>
              <a:rPr lang="en-GB" dirty="0">
                <a:solidFill>
                  <a:schemeClr val="bg1"/>
                </a:solidFill>
                <a:latin typeface="Aptos Mono" panose="020B0009020202020204" pitchFamily="49" charset="0"/>
              </a:rPr>
              <a:t>Quaoar is a trans-Neptune object , notable for its large size and distant orbit.</a:t>
            </a:r>
          </a:p>
          <a:p>
            <a:endParaRPr lang="en-GB" dirty="0">
              <a:solidFill>
                <a:schemeClr val="bg1"/>
              </a:solidFill>
              <a:latin typeface="Aptos Mono" panose="020B0009020202020204" pitchFamily="49" charset="0"/>
            </a:endParaRPr>
          </a:p>
        </p:txBody>
      </p:sp>
      <p:sp>
        <p:nvSpPr>
          <p:cNvPr id="3" name="TextBox 2">
            <a:extLst>
              <a:ext uri="{FF2B5EF4-FFF2-40B4-BE49-F238E27FC236}">
                <a16:creationId xmlns:a16="http://schemas.microsoft.com/office/drawing/2014/main" id="{86FF9A72-323A-EEE6-5EAD-E38AB8565A80}"/>
              </a:ext>
            </a:extLst>
          </p:cNvPr>
          <p:cNvSpPr txBox="1"/>
          <p:nvPr/>
        </p:nvSpPr>
        <p:spPr>
          <a:xfrm>
            <a:off x="6436892" y="1798903"/>
            <a:ext cx="1058303" cy="369332"/>
          </a:xfrm>
          <a:prstGeom prst="rect">
            <a:avLst/>
          </a:prstGeom>
          <a:noFill/>
        </p:spPr>
        <p:txBody>
          <a:bodyPr wrap="none" rtlCol="0">
            <a:spAutoFit/>
          </a:bodyPr>
          <a:lstStyle/>
          <a:p>
            <a:r>
              <a:rPr lang="en-GB" dirty="0">
                <a:solidFill>
                  <a:schemeClr val="bg1"/>
                </a:solidFill>
                <a:latin typeface="Aptos Mono" panose="020B0009020202020204" pitchFamily="49" charset="0"/>
              </a:rPr>
              <a:t>Radius</a:t>
            </a:r>
            <a:r>
              <a:rPr lang="en-GB" dirty="0"/>
              <a:t> </a:t>
            </a:r>
            <a:endParaRPr lang="en-IN" dirty="0"/>
          </a:p>
        </p:txBody>
      </p:sp>
      <p:sp>
        <p:nvSpPr>
          <p:cNvPr id="6" name="TextBox 5">
            <a:extLst>
              <a:ext uri="{FF2B5EF4-FFF2-40B4-BE49-F238E27FC236}">
                <a16:creationId xmlns:a16="http://schemas.microsoft.com/office/drawing/2014/main" id="{1B992916-F34B-52CB-D684-CB98268C50FC}"/>
              </a:ext>
            </a:extLst>
          </p:cNvPr>
          <p:cNvSpPr txBox="1"/>
          <p:nvPr/>
        </p:nvSpPr>
        <p:spPr>
          <a:xfrm>
            <a:off x="6267836" y="2168235"/>
            <a:ext cx="3640740" cy="584775"/>
          </a:xfrm>
          <a:prstGeom prst="rect">
            <a:avLst/>
          </a:prstGeom>
          <a:noFill/>
        </p:spPr>
        <p:txBody>
          <a:bodyPr wrap="none" rtlCol="0">
            <a:spAutoFit/>
          </a:bodyPr>
          <a:lstStyle/>
          <a:p>
            <a:r>
              <a:rPr lang="en-GB" sz="3200" dirty="0">
                <a:solidFill>
                  <a:schemeClr val="bg1"/>
                </a:solidFill>
                <a:latin typeface="Aptos Mono" panose="020B0009020202020204" pitchFamily="49" charset="0"/>
              </a:rPr>
              <a:t>555 </a:t>
            </a:r>
            <a:r>
              <a:rPr lang="en-GB" sz="3200" dirty="0" err="1">
                <a:solidFill>
                  <a:schemeClr val="bg1"/>
                </a:solidFill>
                <a:latin typeface="Aptos Mono" panose="020B0009020202020204" pitchFamily="49" charset="0"/>
              </a:rPr>
              <a:t>kilometers</a:t>
            </a:r>
            <a:endParaRPr lang="en-GB" sz="3200" dirty="0">
              <a:solidFill>
                <a:schemeClr val="bg1"/>
              </a:solidFill>
              <a:latin typeface="Aptos Mono" panose="020B0009020202020204" pitchFamily="49" charset="0"/>
            </a:endParaRPr>
          </a:p>
        </p:txBody>
      </p:sp>
      <p:cxnSp>
        <p:nvCxnSpPr>
          <p:cNvPr id="11" name="Straight Connector 10">
            <a:extLst>
              <a:ext uri="{FF2B5EF4-FFF2-40B4-BE49-F238E27FC236}">
                <a16:creationId xmlns:a16="http://schemas.microsoft.com/office/drawing/2014/main" id="{3FC8E00E-1F21-0B1F-E42E-CF04A1EC66E9}"/>
              </a:ext>
            </a:extLst>
          </p:cNvPr>
          <p:cNvCxnSpPr>
            <a:cxnSpLocks/>
          </p:cNvCxnSpPr>
          <p:nvPr/>
        </p:nvCxnSpPr>
        <p:spPr>
          <a:xfrm>
            <a:off x="6065520" y="2295144"/>
            <a:ext cx="0" cy="9671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409DC62-229B-FB10-AD5B-C60DCE20607B}"/>
              </a:ext>
            </a:extLst>
          </p:cNvPr>
          <p:cNvSpPr/>
          <p:nvPr/>
        </p:nvSpPr>
        <p:spPr>
          <a:xfrm>
            <a:off x="3470238" y="3122342"/>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con Dwarf Planet BG">
            <a:hlinkClick r:id="rId7" action="ppaction://hlinksldjump"/>
            <a:extLst>
              <a:ext uri="{FF2B5EF4-FFF2-40B4-BE49-F238E27FC236}">
                <a16:creationId xmlns:a16="http://schemas.microsoft.com/office/drawing/2014/main" id="{2B455F04-7FE8-E759-3791-BD0FC8678532}"/>
              </a:ext>
            </a:extLst>
          </p:cNvPr>
          <p:cNvSpPr/>
          <p:nvPr/>
        </p:nvSpPr>
        <p:spPr>
          <a:xfrm>
            <a:off x="11076944" y="5753100"/>
            <a:ext cx="899112" cy="899112"/>
          </a:xfrm>
          <a:prstGeom prst="round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lowchart: Manual Operation 17">
            <a:hlinkClick r:id="rId9" action="ppaction://hlinksldjump"/>
            <a:extLst>
              <a:ext uri="{FF2B5EF4-FFF2-40B4-BE49-F238E27FC236}">
                <a16:creationId xmlns:a16="http://schemas.microsoft.com/office/drawing/2014/main" id="{A08577BF-FB24-6DB7-AEE5-3D8FB7B63330}"/>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30208232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10" presetClass="entr" presetSubtype="0"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1500"/>
                            </p:stCondLst>
                            <p:childTnLst>
                              <p:par>
                                <p:cTn id="38" presetID="42" presetClass="path" presetSubtype="0" accel="50000" decel="50000" fill="hold" nodeType="afterEffect">
                                  <p:stCondLst>
                                    <p:cond delay="0"/>
                                  </p:stCondLst>
                                  <p:childTnLst>
                                    <p:animMotion origin="layout" path="M 6.25E-7 -2.96296E-6 L 0.3668 -2.96296E-6 " pathEditMode="relative" rAng="0" ptsTypes="AA">
                                      <p:cBhvr>
                                        <p:cTn id="39" dur="2000" fill="hold"/>
                                        <p:tgtEl>
                                          <p:spTgt spid="7"/>
                                        </p:tgtEl>
                                        <p:attrNameLst>
                                          <p:attrName>ppt_x</p:attrName>
                                          <p:attrName>ppt_y</p:attrName>
                                        </p:attrNameLst>
                                      </p:cBhvr>
                                      <p:rCtr x="18333" y="0"/>
                                    </p:animMotion>
                                  </p:childTnLst>
                                </p:cTn>
                              </p:par>
                              <p:par>
                                <p:cTn id="40" presetID="42" presetClass="path" presetSubtype="0" accel="50000" decel="50000" fill="hold" nodeType="withEffect">
                                  <p:stCondLst>
                                    <p:cond delay="0"/>
                                  </p:stCondLst>
                                  <p:childTnLst>
                                    <p:animMotion origin="layout" path="M 2.5E-6 -2.22222E-6 L -0.3625 -0.0037 " pathEditMode="relative" rAng="0" ptsTypes="AA">
                                      <p:cBhvr>
                                        <p:cTn id="41" dur="2000" fill="hold"/>
                                        <p:tgtEl>
                                          <p:spTgt spid="8"/>
                                        </p:tgtEl>
                                        <p:attrNameLst>
                                          <p:attrName>ppt_x</p:attrName>
                                          <p:attrName>ppt_y</p:attrName>
                                        </p:attrNameLst>
                                      </p:cBhvr>
                                      <p:rCtr x="-18125" y="-185"/>
                                    </p:animMotion>
                                  </p:childTnLst>
                                </p:cTn>
                              </p:par>
                              <p:par>
                                <p:cTn id="42" presetID="8" presetClass="emph" presetSubtype="0" repeatCount="indefinite" fill="hold" grpId="1" nodeType="withEffect">
                                  <p:stCondLst>
                                    <p:cond delay="0"/>
                                  </p:stCondLst>
                                  <p:childTnLst>
                                    <p:animRot by="21600000">
                                      <p:cBhvr>
                                        <p:cTn id="43"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6" grpId="0"/>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ilkyway BG" descr="A galaxy in space with stars&#10;&#10;Description automatically generated">
            <a:extLst>
              <a:ext uri="{FF2B5EF4-FFF2-40B4-BE49-F238E27FC236}">
                <a16:creationId xmlns:a16="http://schemas.microsoft.com/office/drawing/2014/main" id="{F44EA600-8F4E-4B67-1D28-4C062A455C7D}"/>
              </a:ext>
            </a:extLst>
          </p:cNvPr>
          <p:cNvPicPr>
            <a:picLocks noChangeAspect="1"/>
          </p:cNvPicPr>
          <p:nvPr/>
        </p:nvPicPr>
        <p:blipFill>
          <a:blip r:embed="rId4">
            <a:extLst>
              <a:ext uri="{28A0092B-C50C-407E-A947-70E740481C1C}">
                <a14:useLocalDpi xmlns:a14="http://schemas.microsoft.com/office/drawing/2010/main" val="0"/>
              </a:ext>
            </a:extLst>
          </a:blip>
          <a:srcRect t="11973" b="5297"/>
          <a:stretch/>
        </p:blipFill>
        <p:spPr>
          <a:xfrm>
            <a:off x="0" y="0"/>
            <a:ext cx="12192000" cy="6858000"/>
          </a:xfrm>
          <a:prstGeom prst="rect">
            <a:avLst/>
          </a:prstGeom>
        </p:spPr>
      </p:pic>
      <p:pic>
        <p:nvPicPr>
          <p:cNvPr id="12" name="Astronaut" descr="An astronaut in space suit&#10;&#10;Description automatically generated">
            <a:extLst>
              <a:ext uri="{FF2B5EF4-FFF2-40B4-BE49-F238E27FC236}">
                <a16:creationId xmlns:a16="http://schemas.microsoft.com/office/drawing/2014/main" id="{F3BF50D5-3D73-89A5-44EA-885D8CE04F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275006" y="2920305"/>
            <a:ext cx="4109636" cy="4193006"/>
          </a:xfrm>
          <a:prstGeom prst="rect">
            <a:avLst/>
          </a:prstGeom>
        </p:spPr>
      </p:pic>
      <p:pic>
        <p:nvPicPr>
          <p:cNvPr id="4" name="Milkyway">
            <a:hlinkClick r:id="" action="ppaction://media"/>
            <a:extLst>
              <a:ext uri="{FF2B5EF4-FFF2-40B4-BE49-F238E27FC236}">
                <a16:creationId xmlns:a16="http://schemas.microsoft.com/office/drawing/2014/main" id="{AD81A56F-982C-D37E-9DA1-96D9F30261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0600" y="5419725"/>
            <a:ext cx="609600" cy="609600"/>
          </a:xfrm>
          <a:prstGeom prst="rect">
            <a:avLst/>
          </a:prstGeom>
        </p:spPr>
      </p:pic>
      <p:sp>
        <p:nvSpPr>
          <p:cNvPr id="5" name="TextBox 4">
            <a:extLst>
              <a:ext uri="{FF2B5EF4-FFF2-40B4-BE49-F238E27FC236}">
                <a16:creationId xmlns:a16="http://schemas.microsoft.com/office/drawing/2014/main" id="{55745CC8-EAD9-43C5-17A9-43EB442ADF3F}"/>
              </a:ext>
            </a:extLst>
          </p:cNvPr>
          <p:cNvSpPr txBox="1"/>
          <p:nvPr/>
        </p:nvSpPr>
        <p:spPr>
          <a:xfrm>
            <a:off x="222672" y="4609478"/>
            <a:ext cx="8692728" cy="1754326"/>
          </a:xfrm>
          <a:prstGeom prst="rect">
            <a:avLst/>
          </a:prstGeom>
          <a:noFill/>
        </p:spPr>
        <p:txBody>
          <a:bodyPr wrap="square" rtlCol="0">
            <a:spAutoFit/>
          </a:bodyPr>
          <a:lstStyle/>
          <a:p>
            <a:r>
              <a:rPr lang="en-GB" sz="3600" dirty="0">
                <a:solidFill>
                  <a:schemeClr val="bg1"/>
                </a:solidFill>
                <a:effectLst>
                  <a:outerShdw blurRad="38100" dist="38100" dir="2700000" algn="tl">
                    <a:srgbClr val="000000">
                      <a:alpha val="43137"/>
                    </a:srgbClr>
                  </a:outerShdw>
                </a:effectLst>
                <a:latin typeface="Bernard MT Condensed" panose="02050806060905020404" pitchFamily="18" charset="0"/>
              </a:rPr>
              <a:t>The milky way is our home galaxy, a vast collection of stars, planets and cosmic dust stretching over 100,000 light-years.</a:t>
            </a:r>
            <a:endParaRPr lang="en-IN" sz="3600" dirty="0">
              <a:solidFill>
                <a:schemeClr val="bg1"/>
              </a:solidFill>
              <a:effectLst>
                <a:outerShdw blurRad="38100" dist="38100" dir="2700000" algn="tl">
                  <a:srgbClr val="000000">
                    <a:alpha val="43137"/>
                  </a:srgbClr>
                </a:outerShdw>
              </a:effectLst>
              <a:latin typeface="Bernard MT Condensed" panose="02050806060905020404" pitchFamily="18" charset="0"/>
            </a:endParaRPr>
          </a:p>
        </p:txBody>
      </p:sp>
      <p:sp>
        <p:nvSpPr>
          <p:cNvPr id="2" name="Flowchart: Manual Operation 1">
            <a:hlinkClick r:id="rId7" action="ppaction://hlinksldjump"/>
            <a:extLst>
              <a:ext uri="{FF2B5EF4-FFF2-40B4-BE49-F238E27FC236}">
                <a16:creationId xmlns:a16="http://schemas.microsoft.com/office/drawing/2014/main" id="{D0FB93AE-C179-40B9-541C-51B7CB537170}"/>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90996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 presetClass="mediacall" presetSubtype="0" fill="hold" nodeType="withEffect">
                                  <p:stCondLst>
                                    <p:cond delay="1000"/>
                                  </p:stCondLst>
                                  <p:childTnLst>
                                    <p:cmd type="call" cmd="playFrom(0.0)">
                                      <p:cBhvr>
                                        <p:cTn id="15" dur="86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6859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9379" t="31904" r="19379" b="31904"/>
          <a:stretch/>
        </p:blipFill>
        <p:spPr>
          <a:xfrm>
            <a:off x="1899684" y="1357957"/>
            <a:ext cx="8392632" cy="3306726"/>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84" y="504171"/>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363" y="3805146"/>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p:nvPr/>
        </p:nvSpPr>
        <p:spPr>
          <a:xfrm>
            <a:off x="1899684" y="498420"/>
            <a:ext cx="1723549"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Orcus</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p:nvPr/>
        </p:nvSpPr>
        <p:spPr>
          <a:xfrm>
            <a:off x="2036561" y="1798903"/>
            <a:ext cx="4059439" cy="923330"/>
          </a:xfrm>
          <a:prstGeom prst="rect">
            <a:avLst/>
          </a:prstGeom>
          <a:noFill/>
        </p:spPr>
        <p:txBody>
          <a:bodyPr wrap="square" rtlCol="0">
            <a:spAutoFit/>
          </a:bodyPr>
          <a:lstStyle/>
          <a:p>
            <a:r>
              <a:rPr lang="en-GB">
                <a:solidFill>
                  <a:schemeClr val="bg1"/>
                </a:solidFill>
                <a:latin typeface="Aptos Mono" panose="020B0009020202020204" pitchFamily="49" charset="0"/>
              </a:rPr>
              <a:t>Orcus is a distant dwarf planet with a similar orbit to pluto.</a:t>
            </a:r>
            <a:endParaRPr lang="en-GB" dirty="0">
              <a:solidFill>
                <a:schemeClr val="bg1"/>
              </a:solidFill>
              <a:latin typeface="Aptos Mono" panose="020B0009020202020204" pitchFamily="49" charset="0"/>
            </a:endParaRPr>
          </a:p>
        </p:txBody>
      </p:sp>
      <p:sp>
        <p:nvSpPr>
          <p:cNvPr id="3" name="TextBox 2">
            <a:extLst>
              <a:ext uri="{FF2B5EF4-FFF2-40B4-BE49-F238E27FC236}">
                <a16:creationId xmlns:a16="http://schemas.microsoft.com/office/drawing/2014/main" id="{86FF9A72-323A-EEE6-5EAD-E38AB8565A80}"/>
              </a:ext>
            </a:extLst>
          </p:cNvPr>
          <p:cNvSpPr txBox="1"/>
          <p:nvPr/>
        </p:nvSpPr>
        <p:spPr>
          <a:xfrm>
            <a:off x="6436892" y="1798903"/>
            <a:ext cx="1058303" cy="369332"/>
          </a:xfrm>
          <a:prstGeom prst="rect">
            <a:avLst/>
          </a:prstGeom>
          <a:noFill/>
        </p:spPr>
        <p:txBody>
          <a:bodyPr wrap="none" rtlCol="0">
            <a:spAutoFit/>
          </a:bodyPr>
          <a:lstStyle/>
          <a:p>
            <a:r>
              <a:rPr lang="en-GB" dirty="0">
                <a:solidFill>
                  <a:schemeClr val="bg1"/>
                </a:solidFill>
                <a:latin typeface="Aptos Mono" panose="020B0009020202020204" pitchFamily="49" charset="0"/>
              </a:rPr>
              <a:t>Radius</a:t>
            </a:r>
            <a:r>
              <a:rPr lang="en-GB" dirty="0"/>
              <a:t> </a:t>
            </a:r>
            <a:endParaRPr lang="en-IN" dirty="0"/>
          </a:p>
        </p:txBody>
      </p:sp>
      <p:sp>
        <p:nvSpPr>
          <p:cNvPr id="6" name="TextBox 5">
            <a:extLst>
              <a:ext uri="{FF2B5EF4-FFF2-40B4-BE49-F238E27FC236}">
                <a16:creationId xmlns:a16="http://schemas.microsoft.com/office/drawing/2014/main" id="{1B992916-F34B-52CB-D684-CB98268C50FC}"/>
              </a:ext>
            </a:extLst>
          </p:cNvPr>
          <p:cNvSpPr txBox="1"/>
          <p:nvPr/>
        </p:nvSpPr>
        <p:spPr>
          <a:xfrm>
            <a:off x="6267836" y="2168235"/>
            <a:ext cx="3393878" cy="584775"/>
          </a:xfrm>
          <a:prstGeom prst="rect">
            <a:avLst/>
          </a:prstGeom>
          <a:noFill/>
        </p:spPr>
        <p:txBody>
          <a:bodyPr wrap="none" rtlCol="0">
            <a:spAutoFit/>
          </a:bodyPr>
          <a:lstStyle/>
          <a:p>
            <a:r>
              <a:rPr lang="en-GB" sz="3200" dirty="0">
                <a:solidFill>
                  <a:schemeClr val="bg1"/>
                </a:solidFill>
                <a:latin typeface="Aptos Mono" panose="020B0009020202020204" pitchFamily="49" charset="0"/>
              </a:rPr>
              <a:t>870 to 960 Km</a:t>
            </a:r>
          </a:p>
        </p:txBody>
      </p:sp>
      <p:cxnSp>
        <p:nvCxnSpPr>
          <p:cNvPr id="11" name="Straight Connector 10">
            <a:extLst>
              <a:ext uri="{FF2B5EF4-FFF2-40B4-BE49-F238E27FC236}">
                <a16:creationId xmlns:a16="http://schemas.microsoft.com/office/drawing/2014/main" id="{3FC8E00E-1F21-0B1F-E42E-CF04A1EC66E9}"/>
              </a:ext>
            </a:extLst>
          </p:cNvPr>
          <p:cNvCxnSpPr>
            <a:cxnSpLocks/>
          </p:cNvCxnSpPr>
          <p:nvPr/>
        </p:nvCxnSpPr>
        <p:spPr>
          <a:xfrm>
            <a:off x="6065520" y="2295144"/>
            <a:ext cx="0" cy="9671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409DC62-229B-FB10-AD5B-C60DCE20607B}"/>
              </a:ext>
            </a:extLst>
          </p:cNvPr>
          <p:cNvSpPr/>
          <p:nvPr/>
        </p:nvSpPr>
        <p:spPr>
          <a:xfrm>
            <a:off x="3470238" y="3122342"/>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con Dwarf Planet BG">
            <a:hlinkClick r:id="rId7" action="ppaction://hlinksldjump"/>
            <a:extLst>
              <a:ext uri="{FF2B5EF4-FFF2-40B4-BE49-F238E27FC236}">
                <a16:creationId xmlns:a16="http://schemas.microsoft.com/office/drawing/2014/main" id="{2B455F04-7FE8-E759-3791-BD0FC8678532}"/>
              </a:ext>
            </a:extLst>
          </p:cNvPr>
          <p:cNvSpPr/>
          <p:nvPr/>
        </p:nvSpPr>
        <p:spPr>
          <a:xfrm>
            <a:off x="11076944" y="5753100"/>
            <a:ext cx="899112" cy="899112"/>
          </a:xfrm>
          <a:prstGeom prst="round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lowchart: Manual Operation 17">
            <a:hlinkClick r:id="rId9" action="ppaction://hlinksldjump"/>
            <a:extLst>
              <a:ext uri="{FF2B5EF4-FFF2-40B4-BE49-F238E27FC236}">
                <a16:creationId xmlns:a16="http://schemas.microsoft.com/office/drawing/2014/main" id="{A08577BF-FB24-6DB7-AEE5-3D8FB7B63330}"/>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35412190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10" presetClass="entr" presetSubtype="0"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1500"/>
                            </p:stCondLst>
                            <p:childTnLst>
                              <p:par>
                                <p:cTn id="38" presetID="42" presetClass="path" presetSubtype="0" accel="50000" decel="50000" fill="hold" nodeType="afterEffect">
                                  <p:stCondLst>
                                    <p:cond delay="0"/>
                                  </p:stCondLst>
                                  <p:childTnLst>
                                    <p:animMotion origin="layout" path="M 4.58333E-6 -7.40741E-7 L 0.36679 -7.40741E-7 " pathEditMode="relative" rAng="0" ptsTypes="AA">
                                      <p:cBhvr>
                                        <p:cTn id="39" dur="2000" fill="hold"/>
                                        <p:tgtEl>
                                          <p:spTgt spid="7"/>
                                        </p:tgtEl>
                                        <p:attrNameLst>
                                          <p:attrName>ppt_x</p:attrName>
                                          <p:attrName>ppt_y</p:attrName>
                                        </p:attrNameLst>
                                      </p:cBhvr>
                                      <p:rCtr x="18333" y="0"/>
                                    </p:animMotion>
                                  </p:childTnLst>
                                </p:cTn>
                              </p:par>
                              <p:par>
                                <p:cTn id="40" presetID="42" presetClass="path" presetSubtype="0" accel="50000" decel="50000" fill="hold" nodeType="withEffect">
                                  <p:stCondLst>
                                    <p:cond delay="0"/>
                                  </p:stCondLst>
                                  <p:childTnLst>
                                    <p:animMotion origin="layout" path="M 2.5E-6 -2.22222E-6 L -0.3625 -0.0037 " pathEditMode="relative" rAng="0" ptsTypes="AA">
                                      <p:cBhvr>
                                        <p:cTn id="41" dur="2000" fill="hold"/>
                                        <p:tgtEl>
                                          <p:spTgt spid="8"/>
                                        </p:tgtEl>
                                        <p:attrNameLst>
                                          <p:attrName>ppt_x</p:attrName>
                                          <p:attrName>ppt_y</p:attrName>
                                        </p:attrNameLst>
                                      </p:cBhvr>
                                      <p:rCtr x="-18125" y="-185"/>
                                    </p:animMotion>
                                  </p:childTnLst>
                                </p:cTn>
                              </p:par>
                              <p:par>
                                <p:cTn id="42" presetID="8" presetClass="emph" presetSubtype="0" repeatCount="indefinite" fill="hold" grpId="1" nodeType="withEffect">
                                  <p:stCondLst>
                                    <p:cond delay="0"/>
                                  </p:stCondLst>
                                  <p:childTnLst>
                                    <p:animRot by="21600000">
                                      <p:cBhvr>
                                        <p:cTn id="43"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6" grpId="0"/>
      <p:bldP spid="13" grpId="0" animBg="1"/>
      <p:bldP spid="1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5647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9379" t="31904" r="19379" b="31904"/>
          <a:stretch/>
        </p:blipFill>
        <p:spPr>
          <a:xfrm>
            <a:off x="1899684" y="1357957"/>
            <a:ext cx="8392632" cy="3306726"/>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84" y="504171"/>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363" y="3805146"/>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p:nvPr/>
        </p:nvSpPr>
        <p:spPr>
          <a:xfrm>
            <a:off x="1899684" y="498420"/>
            <a:ext cx="1723549"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Sedna</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p:nvPr/>
        </p:nvSpPr>
        <p:spPr>
          <a:xfrm>
            <a:off x="2036561" y="1798903"/>
            <a:ext cx="4059439" cy="1200329"/>
          </a:xfrm>
          <a:prstGeom prst="rect">
            <a:avLst/>
          </a:prstGeom>
          <a:noFill/>
        </p:spPr>
        <p:txBody>
          <a:bodyPr wrap="square" rtlCol="0">
            <a:spAutoFit/>
          </a:bodyPr>
          <a:lstStyle/>
          <a:p>
            <a:r>
              <a:rPr lang="en-GB">
                <a:solidFill>
                  <a:schemeClr val="bg1"/>
                </a:solidFill>
                <a:latin typeface="Aptos Mono" panose="020B0009020202020204" pitchFamily="49" charset="0"/>
              </a:rPr>
              <a:t>Sedna is one of the farthest objects in our solar system,with a highly elliptical orbit.</a:t>
            </a:r>
            <a:endParaRPr lang="en-GB" dirty="0">
              <a:solidFill>
                <a:schemeClr val="bg1"/>
              </a:solidFill>
              <a:latin typeface="Aptos Mono" panose="020B0009020202020204" pitchFamily="49" charset="0"/>
            </a:endParaRPr>
          </a:p>
        </p:txBody>
      </p:sp>
      <p:sp>
        <p:nvSpPr>
          <p:cNvPr id="3" name="TextBox 2">
            <a:extLst>
              <a:ext uri="{FF2B5EF4-FFF2-40B4-BE49-F238E27FC236}">
                <a16:creationId xmlns:a16="http://schemas.microsoft.com/office/drawing/2014/main" id="{86FF9A72-323A-EEE6-5EAD-E38AB8565A80}"/>
              </a:ext>
            </a:extLst>
          </p:cNvPr>
          <p:cNvSpPr txBox="1"/>
          <p:nvPr/>
        </p:nvSpPr>
        <p:spPr>
          <a:xfrm>
            <a:off x="6436892" y="1798903"/>
            <a:ext cx="1058303" cy="369332"/>
          </a:xfrm>
          <a:prstGeom prst="rect">
            <a:avLst/>
          </a:prstGeom>
          <a:noFill/>
        </p:spPr>
        <p:txBody>
          <a:bodyPr wrap="none" rtlCol="0">
            <a:spAutoFit/>
          </a:bodyPr>
          <a:lstStyle/>
          <a:p>
            <a:r>
              <a:rPr lang="en-GB" dirty="0">
                <a:solidFill>
                  <a:schemeClr val="bg1"/>
                </a:solidFill>
                <a:latin typeface="Aptos Mono" panose="020B0009020202020204" pitchFamily="49" charset="0"/>
              </a:rPr>
              <a:t>Radius</a:t>
            </a:r>
            <a:r>
              <a:rPr lang="en-GB" dirty="0"/>
              <a:t> </a:t>
            </a:r>
            <a:endParaRPr lang="en-IN" dirty="0"/>
          </a:p>
        </p:txBody>
      </p:sp>
      <p:sp>
        <p:nvSpPr>
          <p:cNvPr id="6" name="TextBox 5">
            <a:extLst>
              <a:ext uri="{FF2B5EF4-FFF2-40B4-BE49-F238E27FC236}">
                <a16:creationId xmlns:a16="http://schemas.microsoft.com/office/drawing/2014/main" id="{1B992916-F34B-52CB-D684-CB98268C50FC}"/>
              </a:ext>
            </a:extLst>
          </p:cNvPr>
          <p:cNvSpPr txBox="1"/>
          <p:nvPr/>
        </p:nvSpPr>
        <p:spPr>
          <a:xfrm>
            <a:off x="6081434" y="2106679"/>
            <a:ext cx="4381328" cy="584775"/>
          </a:xfrm>
          <a:prstGeom prst="rect">
            <a:avLst/>
          </a:prstGeom>
          <a:noFill/>
        </p:spPr>
        <p:txBody>
          <a:bodyPr wrap="none" rtlCol="0">
            <a:spAutoFit/>
          </a:bodyPr>
          <a:lstStyle/>
          <a:p>
            <a:r>
              <a:rPr lang="en-GB" sz="3200" dirty="0">
                <a:solidFill>
                  <a:schemeClr val="bg1"/>
                </a:solidFill>
                <a:latin typeface="Aptos Mono" panose="020B0009020202020204" pitchFamily="49" charset="0"/>
              </a:rPr>
              <a:t>800 and 1,600 Km </a:t>
            </a:r>
          </a:p>
        </p:txBody>
      </p:sp>
      <p:cxnSp>
        <p:nvCxnSpPr>
          <p:cNvPr id="11" name="Straight Connector 10">
            <a:extLst>
              <a:ext uri="{FF2B5EF4-FFF2-40B4-BE49-F238E27FC236}">
                <a16:creationId xmlns:a16="http://schemas.microsoft.com/office/drawing/2014/main" id="{3FC8E00E-1F21-0B1F-E42E-CF04A1EC66E9}"/>
              </a:ext>
            </a:extLst>
          </p:cNvPr>
          <p:cNvCxnSpPr>
            <a:cxnSpLocks/>
          </p:cNvCxnSpPr>
          <p:nvPr/>
        </p:nvCxnSpPr>
        <p:spPr>
          <a:xfrm>
            <a:off x="6065520" y="2295144"/>
            <a:ext cx="0" cy="9671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409DC62-229B-FB10-AD5B-C60DCE20607B}"/>
              </a:ext>
            </a:extLst>
          </p:cNvPr>
          <p:cNvSpPr/>
          <p:nvPr/>
        </p:nvSpPr>
        <p:spPr>
          <a:xfrm>
            <a:off x="3470238" y="3122342"/>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con Dwarf Planet BG">
            <a:hlinkClick r:id="rId7" action="ppaction://hlinksldjump"/>
            <a:extLst>
              <a:ext uri="{FF2B5EF4-FFF2-40B4-BE49-F238E27FC236}">
                <a16:creationId xmlns:a16="http://schemas.microsoft.com/office/drawing/2014/main" id="{2B455F04-7FE8-E759-3791-BD0FC8678532}"/>
              </a:ext>
            </a:extLst>
          </p:cNvPr>
          <p:cNvSpPr/>
          <p:nvPr/>
        </p:nvSpPr>
        <p:spPr>
          <a:xfrm>
            <a:off x="11076944" y="5753100"/>
            <a:ext cx="899112" cy="899112"/>
          </a:xfrm>
          <a:prstGeom prst="round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lowchart: Manual Operation 17">
            <a:hlinkClick r:id="rId9" action="ppaction://hlinksldjump"/>
            <a:extLst>
              <a:ext uri="{FF2B5EF4-FFF2-40B4-BE49-F238E27FC236}">
                <a16:creationId xmlns:a16="http://schemas.microsoft.com/office/drawing/2014/main" id="{A08577BF-FB24-6DB7-AEE5-3D8FB7B63330}"/>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7714605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10" presetClass="entr" presetSubtype="0"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1500"/>
                            </p:stCondLst>
                            <p:childTnLst>
                              <p:par>
                                <p:cTn id="38" presetID="42" presetClass="path" presetSubtype="0" accel="50000" decel="50000" fill="hold" nodeType="afterEffect">
                                  <p:stCondLst>
                                    <p:cond delay="0"/>
                                  </p:stCondLst>
                                  <p:childTnLst>
                                    <p:animMotion origin="layout" path="M 4.58333E-6 -7.40741E-7 L 0.36679 -7.40741E-7 " pathEditMode="relative" rAng="0" ptsTypes="AA">
                                      <p:cBhvr>
                                        <p:cTn id="39" dur="2000" fill="hold"/>
                                        <p:tgtEl>
                                          <p:spTgt spid="7"/>
                                        </p:tgtEl>
                                        <p:attrNameLst>
                                          <p:attrName>ppt_x</p:attrName>
                                          <p:attrName>ppt_y</p:attrName>
                                        </p:attrNameLst>
                                      </p:cBhvr>
                                      <p:rCtr x="18333" y="0"/>
                                    </p:animMotion>
                                  </p:childTnLst>
                                </p:cTn>
                              </p:par>
                              <p:par>
                                <p:cTn id="40" presetID="42" presetClass="path" presetSubtype="0" accel="50000" decel="50000" fill="hold" nodeType="withEffect">
                                  <p:stCondLst>
                                    <p:cond delay="0"/>
                                  </p:stCondLst>
                                  <p:childTnLst>
                                    <p:animMotion origin="layout" path="M 2.5E-6 -2.22222E-6 L -0.3625 -0.0037 " pathEditMode="relative" rAng="0" ptsTypes="AA">
                                      <p:cBhvr>
                                        <p:cTn id="41" dur="2000" fill="hold"/>
                                        <p:tgtEl>
                                          <p:spTgt spid="8"/>
                                        </p:tgtEl>
                                        <p:attrNameLst>
                                          <p:attrName>ppt_x</p:attrName>
                                          <p:attrName>ppt_y</p:attrName>
                                        </p:attrNameLst>
                                      </p:cBhvr>
                                      <p:rCtr x="-18125" y="-185"/>
                                    </p:animMotion>
                                  </p:childTnLst>
                                </p:cTn>
                              </p:par>
                              <p:par>
                                <p:cTn id="42" presetID="8" presetClass="emph" presetSubtype="0" repeatCount="indefinite" fill="hold" grpId="1" nodeType="withEffect">
                                  <p:stCondLst>
                                    <p:cond delay="0"/>
                                  </p:stCondLst>
                                  <p:childTnLst>
                                    <p:animRot by="21600000">
                                      <p:cBhvr>
                                        <p:cTn id="43"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6" grpId="0"/>
      <p:bldP spid="13" grpId="0" animBg="1"/>
      <p:bldP spid="1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2469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9379" t="31904" r="19379" b="31904"/>
          <a:stretch/>
        </p:blipFill>
        <p:spPr>
          <a:xfrm>
            <a:off x="1899684" y="1357957"/>
            <a:ext cx="8392632" cy="3306726"/>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46" y="504171"/>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363" y="3805146"/>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p:nvPr/>
        </p:nvSpPr>
        <p:spPr>
          <a:xfrm>
            <a:off x="1899684" y="498420"/>
            <a:ext cx="2031325"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Chiron</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p:nvPr/>
        </p:nvSpPr>
        <p:spPr>
          <a:xfrm>
            <a:off x="2036561" y="1798903"/>
            <a:ext cx="4059439" cy="923330"/>
          </a:xfrm>
          <a:prstGeom prst="rect">
            <a:avLst/>
          </a:prstGeom>
          <a:noFill/>
        </p:spPr>
        <p:txBody>
          <a:bodyPr wrap="square" rtlCol="0">
            <a:spAutoFit/>
          </a:bodyPr>
          <a:lstStyle/>
          <a:p>
            <a:r>
              <a:rPr lang="en-GB">
                <a:solidFill>
                  <a:schemeClr val="bg1"/>
                </a:solidFill>
                <a:latin typeface="Aptos Mono" panose="020B0009020202020204" pitchFamily="49" charset="0"/>
              </a:rPr>
              <a:t>Chiron is a minor planet and comet, orbiting between Saturn  and Uranus.</a:t>
            </a:r>
            <a:endParaRPr lang="en-GB" dirty="0">
              <a:solidFill>
                <a:schemeClr val="bg1"/>
              </a:solidFill>
              <a:latin typeface="Aptos Mono" panose="020B0009020202020204" pitchFamily="49" charset="0"/>
            </a:endParaRPr>
          </a:p>
        </p:txBody>
      </p:sp>
      <p:sp>
        <p:nvSpPr>
          <p:cNvPr id="3" name="TextBox 2">
            <a:extLst>
              <a:ext uri="{FF2B5EF4-FFF2-40B4-BE49-F238E27FC236}">
                <a16:creationId xmlns:a16="http://schemas.microsoft.com/office/drawing/2014/main" id="{86FF9A72-323A-EEE6-5EAD-E38AB8565A80}"/>
              </a:ext>
            </a:extLst>
          </p:cNvPr>
          <p:cNvSpPr txBox="1"/>
          <p:nvPr/>
        </p:nvSpPr>
        <p:spPr>
          <a:xfrm>
            <a:off x="6436892" y="1798903"/>
            <a:ext cx="1058303" cy="369332"/>
          </a:xfrm>
          <a:prstGeom prst="rect">
            <a:avLst/>
          </a:prstGeom>
          <a:noFill/>
        </p:spPr>
        <p:txBody>
          <a:bodyPr wrap="none" rtlCol="0">
            <a:spAutoFit/>
          </a:bodyPr>
          <a:lstStyle/>
          <a:p>
            <a:r>
              <a:rPr lang="en-GB" dirty="0">
                <a:solidFill>
                  <a:schemeClr val="bg1"/>
                </a:solidFill>
                <a:latin typeface="Aptos Mono" panose="020B0009020202020204" pitchFamily="49" charset="0"/>
              </a:rPr>
              <a:t>Radius</a:t>
            </a:r>
            <a:r>
              <a:rPr lang="en-GB" dirty="0"/>
              <a:t> </a:t>
            </a:r>
            <a:endParaRPr lang="en-IN" dirty="0"/>
          </a:p>
        </p:txBody>
      </p:sp>
      <p:sp>
        <p:nvSpPr>
          <p:cNvPr id="6" name="TextBox 5">
            <a:extLst>
              <a:ext uri="{FF2B5EF4-FFF2-40B4-BE49-F238E27FC236}">
                <a16:creationId xmlns:a16="http://schemas.microsoft.com/office/drawing/2014/main" id="{1B992916-F34B-52CB-D684-CB98268C50FC}"/>
              </a:ext>
            </a:extLst>
          </p:cNvPr>
          <p:cNvSpPr txBox="1"/>
          <p:nvPr/>
        </p:nvSpPr>
        <p:spPr>
          <a:xfrm>
            <a:off x="6267836" y="2168235"/>
            <a:ext cx="3640740" cy="584775"/>
          </a:xfrm>
          <a:prstGeom prst="rect">
            <a:avLst/>
          </a:prstGeom>
          <a:noFill/>
        </p:spPr>
        <p:txBody>
          <a:bodyPr wrap="none" rtlCol="0">
            <a:spAutoFit/>
          </a:bodyPr>
          <a:lstStyle/>
          <a:p>
            <a:r>
              <a:rPr lang="en-GB" sz="3200" dirty="0">
                <a:solidFill>
                  <a:schemeClr val="bg1"/>
                </a:solidFill>
                <a:latin typeface="Aptos Mono" panose="020B0009020202020204" pitchFamily="49" charset="0"/>
              </a:rPr>
              <a:t>196 </a:t>
            </a:r>
            <a:r>
              <a:rPr lang="en-GB" sz="3200" dirty="0" err="1">
                <a:solidFill>
                  <a:schemeClr val="bg1"/>
                </a:solidFill>
                <a:latin typeface="Aptos Mono" panose="020B0009020202020204" pitchFamily="49" charset="0"/>
              </a:rPr>
              <a:t>kilometers</a:t>
            </a:r>
            <a:endParaRPr lang="en-GB" sz="3200" dirty="0">
              <a:solidFill>
                <a:schemeClr val="bg1"/>
              </a:solidFill>
              <a:latin typeface="Aptos Mono" panose="020B0009020202020204" pitchFamily="49" charset="0"/>
            </a:endParaRPr>
          </a:p>
        </p:txBody>
      </p:sp>
      <p:cxnSp>
        <p:nvCxnSpPr>
          <p:cNvPr id="11" name="Straight Connector 10">
            <a:extLst>
              <a:ext uri="{FF2B5EF4-FFF2-40B4-BE49-F238E27FC236}">
                <a16:creationId xmlns:a16="http://schemas.microsoft.com/office/drawing/2014/main" id="{3FC8E00E-1F21-0B1F-E42E-CF04A1EC66E9}"/>
              </a:ext>
            </a:extLst>
          </p:cNvPr>
          <p:cNvCxnSpPr>
            <a:cxnSpLocks/>
          </p:cNvCxnSpPr>
          <p:nvPr/>
        </p:nvCxnSpPr>
        <p:spPr>
          <a:xfrm>
            <a:off x="6065520" y="2295144"/>
            <a:ext cx="0" cy="9671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409DC62-229B-FB10-AD5B-C60DCE20607B}"/>
              </a:ext>
            </a:extLst>
          </p:cNvPr>
          <p:cNvSpPr/>
          <p:nvPr/>
        </p:nvSpPr>
        <p:spPr>
          <a:xfrm>
            <a:off x="3470238" y="3122342"/>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con Dwarf Planet BG">
            <a:hlinkClick r:id="rId7" action="ppaction://hlinksldjump"/>
            <a:extLst>
              <a:ext uri="{FF2B5EF4-FFF2-40B4-BE49-F238E27FC236}">
                <a16:creationId xmlns:a16="http://schemas.microsoft.com/office/drawing/2014/main" id="{2B455F04-7FE8-E759-3791-BD0FC8678532}"/>
              </a:ext>
            </a:extLst>
          </p:cNvPr>
          <p:cNvSpPr/>
          <p:nvPr/>
        </p:nvSpPr>
        <p:spPr>
          <a:xfrm>
            <a:off x="11076944" y="5753100"/>
            <a:ext cx="899112" cy="899112"/>
          </a:xfrm>
          <a:prstGeom prst="round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lowchart: Manual Operation 17">
            <a:hlinkClick r:id="rId9" action="ppaction://hlinksldjump"/>
            <a:extLst>
              <a:ext uri="{FF2B5EF4-FFF2-40B4-BE49-F238E27FC236}">
                <a16:creationId xmlns:a16="http://schemas.microsoft.com/office/drawing/2014/main" id="{A08577BF-FB24-6DB7-AEE5-3D8FB7B63330}"/>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41634658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10" presetClass="entr" presetSubtype="0"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1500"/>
                            </p:stCondLst>
                            <p:childTnLst>
                              <p:par>
                                <p:cTn id="38" presetID="42" presetClass="path" presetSubtype="0" accel="50000" decel="50000" fill="hold" nodeType="afterEffect">
                                  <p:stCondLst>
                                    <p:cond delay="0"/>
                                  </p:stCondLst>
                                  <p:childTnLst>
                                    <p:animMotion origin="layout" path="M 6.25E-7 -7.40741E-7 L 0.3668 -7.40741E-7 " pathEditMode="relative" rAng="0" ptsTypes="AA">
                                      <p:cBhvr>
                                        <p:cTn id="39" dur="2000" fill="hold"/>
                                        <p:tgtEl>
                                          <p:spTgt spid="7"/>
                                        </p:tgtEl>
                                        <p:attrNameLst>
                                          <p:attrName>ppt_x</p:attrName>
                                          <p:attrName>ppt_y</p:attrName>
                                        </p:attrNameLst>
                                      </p:cBhvr>
                                      <p:rCtr x="18333" y="0"/>
                                    </p:animMotion>
                                  </p:childTnLst>
                                </p:cTn>
                              </p:par>
                              <p:par>
                                <p:cTn id="40" presetID="42" presetClass="path" presetSubtype="0" accel="50000" decel="50000" fill="hold" nodeType="withEffect">
                                  <p:stCondLst>
                                    <p:cond delay="0"/>
                                  </p:stCondLst>
                                  <p:childTnLst>
                                    <p:animMotion origin="layout" path="M 2.5E-6 -2.22222E-6 L -0.3625 -0.0037 " pathEditMode="relative" rAng="0" ptsTypes="AA">
                                      <p:cBhvr>
                                        <p:cTn id="41" dur="2000" fill="hold"/>
                                        <p:tgtEl>
                                          <p:spTgt spid="8"/>
                                        </p:tgtEl>
                                        <p:attrNameLst>
                                          <p:attrName>ppt_x</p:attrName>
                                          <p:attrName>ppt_y</p:attrName>
                                        </p:attrNameLst>
                                      </p:cBhvr>
                                      <p:rCtr x="-18125" y="-185"/>
                                    </p:animMotion>
                                  </p:childTnLst>
                                </p:cTn>
                              </p:par>
                              <p:par>
                                <p:cTn id="42" presetID="8" presetClass="emph" presetSubtype="0" repeatCount="indefinite" fill="hold" grpId="1" nodeType="withEffect">
                                  <p:stCondLst>
                                    <p:cond delay="0"/>
                                  </p:stCondLst>
                                  <p:childTnLst>
                                    <p:animRot by="21600000">
                                      <p:cBhvr>
                                        <p:cTn id="43"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6" grpId="0"/>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4FBDA405-F26E-F4BC-F71C-E55438AB97CE}"/>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2504" y="0"/>
            <a:ext cx="12192000" cy="6858000"/>
          </a:xfrm>
          <a:prstGeom prst="rect">
            <a:avLst/>
          </a:prstGeom>
        </p:spPr>
      </p:pic>
      <p:pic>
        <p:nvPicPr>
          <p:cNvPr id="6" name="Picture 5">
            <a:hlinkClick r:id="rId3" action="ppaction://hlinksldjump"/>
            <a:extLst>
              <a:ext uri="{FF2B5EF4-FFF2-40B4-BE49-F238E27FC236}">
                <a16:creationId xmlns:a16="http://schemas.microsoft.com/office/drawing/2014/main" id="{78BE9512-3680-DC33-6A92-37BB273188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6567" y="491153"/>
            <a:ext cx="2160000" cy="2160000"/>
          </a:xfrm>
          <a:prstGeom prst="rect">
            <a:avLst/>
          </a:prstGeom>
        </p:spPr>
      </p:pic>
      <p:pic>
        <p:nvPicPr>
          <p:cNvPr id="8" name="Picture 7">
            <a:hlinkClick r:id="rId5" action="ppaction://hlinksldjump"/>
            <a:extLst>
              <a:ext uri="{FF2B5EF4-FFF2-40B4-BE49-F238E27FC236}">
                <a16:creationId xmlns:a16="http://schemas.microsoft.com/office/drawing/2014/main" id="{4611BFEA-E40E-1F09-21EA-39EABAE168A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65433" y="491156"/>
            <a:ext cx="2160000" cy="2160000"/>
          </a:xfrm>
          <a:prstGeom prst="rect">
            <a:avLst/>
          </a:prstGeom>
        </p:spPr>
      </p:pic>
      <p:pic>
        <p:nvPicPr>
          <p:cNvPr id="10" name="Picture 9">
            <a:hlinkClick r:id="rId7" action="ppaction://hlinksldjump"/>
            <a:extLst>
              <a:ext uri="{FF2B5EF4-FFF2-40B4-BE49-F238E27FC236}">
                <a16:creationId xmlns:a16="http://schemas.microsoft.com/office/drawing/2014/main" id="{2D4CD0D5-92E3-71BE-DCDA-4E18230E970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865433" y="3606452"/>
            <a:ext cx="2160000" cy="2160000"/>
          </a:xfrm>
          <a:prstGeom prst="rect">
            <a:avLst/>
          </a:prstGeom>
        </p:spPr>
      </p:pic>
      <p:pic>
        <p:nvPicPr>
          <p:cNvPr id="12" name="Picture 11">
            <a:hlinkClick r:id="rId9" action="ppaction://hlinksldjump"/>
            <a:extLst>
              <a:ext uri="{FF2B5EF4-FFF2-40B4-BE49-F238E27FC236}">
                <a16:creationId xmlns:a16="http://schemas.microsoft.com/office/drawing/2014/main" id="{28D5CD2C-D423-8011-D5F4-2310BBC5682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437979" y="3608430"/>
            <a:ext cx="2160000" cy="2160000"/>
          </a:xfrm>
          <a:prstGeom prst="rect">
            <a:avLst/>
          </a:prstGeom>
        </p:spPr>
      </p:pic>
      <p:pic>
        <p:nvPicPr>
          <p:cNvPr id="14" name="Picture 13">
            <a:hlinkClick r:id="rId11" action="ppaction://hlinksldjump"/>
            <a:extLst>
              <a:ext uri="{FF2B5EF4-FFF2-40B4-BE49-F238E27FC236}">
                <a16:creationId xmlns:a16="http://schemas.microsoft.com/office/drawing/2014/main" id="{AFA853DE-93A7-7E0F-84EE-C2FADEE0744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014175" y="3608430"/>
            <a:ext cx="2160000" cy="2160000"/>
          </a:xfrm>
          <a:prstGeom prst="rect">
            <a:avLst/>
          </a:prstGeom>
        </p:spPr>
      </p:pic>
      <p:pic>
        <p:nvPicPr>
          <p:cNvPr id="16" name="Picture 15">
            <a:hlinkClick r:id="rId13" action="ppaction://hlinksldjump"/>
            <a:extLst>
              <a:ext uri="{FF2B5EF4-FFF2-40B4-BE49-F238E27FC236}">
                <a16:creationId xmlns:a16="http://schemas.microsoft.com/office/drawing/2014/main" id="{8C1F847E-CC09-5C6E-A0C1-5E1A8E1707E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2590371" y="3608430"/>
            <a:ext cx="2160000" cy="2160000"/>
          </a:xfrm>
          <a:prstGeom prst="rect">
            <a:avLst/>
          </a:prstGeom>
        </p:spPr>
      </p:pic>
      <p:pic>
        <p:nvPicPr>
          <p:cNvPr id="18" name="Picture 17">
            <a:hlinkClick r:id="rId15" action="ppaction://hlinksldjump"/>
            <a:extLst>
              <a:ext uri="{FF2B5EF4-FFF2-40B4-BE49-F238E27FC236}">
                <a16:creationId xmlns:a16="http://schemas.microsoft.com/office/drawing/2014/main" id="{35A78985-D29A-5AA7-B12D-16DACA4F6BDA}"/>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66567" y="3606452"/>
            <a:ext cx="2160000" cy="2160000"/>
          </a:xfrm>
          <a:prstGeom prst="rect">
            <a:avLst/>
          </a:prstGeom>
        </p:spPr>
      </p:pic>
      <p:pic>
        <p:nvPicPr>
          <p:cNvPr id="20" name="Picture 19">
            <a:hlinkClick r:id="rId17" action="ppaction://hlinksldjump"/>
            <a:extLst>
              <a:ext uri="{FF2B5EF4-FFF2-40B4-BE49-F238E27FC236}">
                <a16:creationId xmlns:a16="http://schemas.microsoft.com/office/drawing/2014/main" id="{758B2983-418A-DA54-C32F-9B764E3C70CF}"/>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7440717" y="493130"/>
            <a:ext cx="2160000" cy="2160000"/>
          </a:xfrm>
          <a:prstGeom prst="rect">
            <a:avLst/>
          </a:prstGeom>
        </p:spPr>
      </p:pic>
      <p:pic>
        <p:nvPicPr>
          <p:cNvPr id="22" name="Picture 21">
            <a:hlinkClick r:id="rId19" action="ppaction://hlinksldjump"/>
            <a:extLst>
              <a:ext uri="{FF2B5EF4-FFF2-40B4-BE49-F238E27FC236}">
                <a16:creationId xmlns:a16="http://schemas.microsoft.com/office/drawing/2014/main" id="{12C60B19-6E62-ABED-87C6-FA8E5B0BE0A1}"/>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5016000" y="491153"/>
            <a:ext cx="2160000" cy="2160000"/>
          </a:xfrm>
          <a:prstGeom prst="rect">
            <a:avLst/>
          </a:prstGeom>
        </p:spPr>
      </p:pic>
      <p:pic>
        <p:nvPicPr>
          <p:cNvPr id="24" name="Picture 23">
            <a:hlinkClick r:id="rId21" action="ppaction://hlinksldjump"/>
            <a:extLst>
              <a:ext uri="{FF2B5EF4-FFF2-40B4-BE49-F238E27FC236}">
                <a16:creationId xmlns:a16="http://schemas.microsoft.com/office/drawing/2014/main" id="{A324D6C9-3B46-8926-7FAA-44A2BE45FC8A}"/>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590371" y="475672"/>
            <a:ext cx="2160000" cy="2160000"/>
          </a:xfrm>
          <a:prstGeom prst="rect">
            <a:avLst/>
          </a:prstGeom>
        </p:spPr>
      </p:pic>
      <p:sp>
        <p:nvSpPr>
          <p:cNvPr id="25" name="TextBox 24">
            <a:extLst>
              <a:ext uri="{FF2B5EF4-FFF2-40B4-BE49-F238E27FC236}">
                <a16:creationId xmlns:a16="http://schemas.microsoft.com/office/drawing/2014/main" id="{81C4B614-52B4-E82A-DBE3-263121B27615}"/>
              </a:ext>
            </a:extLst>
          </p:cNvPr>
          <p:cNvSpPr txBox="1"/>
          <p:nvPr/>
        </p:nvSpPr>
        <p:spPr>
          <a:xfrm>
            <a:off x="359111" y="2932433"/>
            <a:ext cx="1659942" cy="430887"/>
          </a:xfrm>
          <a:prstGeom prst="rect">
            <a:avLst/>
          </a:prstGeom>
          <a:solidFill>
            <a:schemeClr val="tx2">
              <a:lumMod val="10000"/>
              <a:lumOff val="90000"/>
            </a:schemeClr>
          </a:solidFill>
        </p:spPr>
        <p:txBody>
          <a:bodyPr wrap="none" rtlCol="0">
            <a:spAutoFit/>
          </a:bodyPr>
          <a:lstStyle/>
          <a:p>
            <a:r>
              <a:rPr lang="en-GB" sz="2200" dirty="0"/>
              <a:t>Kelper-452b</a:t>
            </a:r>
            <a:endParaRPr lang="en-IN" sz="2200" dirty="0"/>
          </a:p>
        </p:txBody>
      </p:sp>
      <p:sp>
        <p:nvSpPr>
          <p:cNvPr id="26" name="TextBox 25">
            <a:extLst>
              <a:ext uri="{FF2B5EF4-FFF2-40B4-BE49-F238E27FC236}">
                <a16:creationId xmlns:a16="http://schemas.microsoft.com/office/drawing/2014/main" id="{F5DE21EF-E749-F87C-D0A7-C839A795E0C8}"/>
              </a:ext>
            </a:extLst>
          </p:cNvPr>
          <p:cNvSpPr txBox="1"/>
          <p:nvPr/>
        </p:nvSpPr>
        <p:spPr>
          <a:xfrm>
            <a:off x="2976879" y="2932433"/>
            <a:ext cx="1386983" cy="430887"/>
          </a:xfrm>
          <a:prstGeom prst="rect">
            <a:avLst/>
          </a:prstGeom>
          <a:solidFill>
            <a:schemeClr val="tx2">
              <a:lumMod val="10000"/>
              <a:lumOff val="90000"/>
            </a:schemeClr>
          </a:solidFill>
        </p:spPr>
        <p:txBody>
          <a:bodyPr wrap="none" rtlCol="0">
            <a:spAutoFit/>
          </a:bodyPr>
          <a:lstStyle/>
          <a:p>
            <a:r>
              <a:rPr lang="en-GB" sz="2200" dirty="0"/>
              <a:t>Proxima b</a:t>
            </a:r>
            <a:endParaRPr lang="en-IN" sz="2200" dirty="0"/>
          </a:p>
        </p:txBody>
      </p:sp>
      <p:sp>
        <p:nvSpPr>
          <p:cNvPr id="27" name="TextBox 26">
            <a:extLst>
              <a:ext uri="{FF2B5EF4-FFF2-40B4-BE49-F238E27FC236}">
                <a16:creationId xmlns:a16="http://schemas.microsoft.com/office/drawing/2014/main" id="{BEC7DBB4-DA8D-4223-3477-E9C744A94D1C}"/>
              </a:ext>
            </a:extLst>
          </p:cNvPr>
          <p:cNvSpPr txBox="1"/>
          <p:nvPr/>
        </p:nvSpPr>
        <p:spPr>
          <a:xfrm>
            <a:off x="5305713" y="2932433"/>
            <a:ext cx="1528432" cy="430887"/>
          </a:xfrm>
          <a:prstGeom prst="rect">
            <a:avLst/>
          </a:prstGeom>
          <a:solidFill>
            <a:schemeClr val="tx2">
              <a:lumMod val="10000"/>
              <a:lumOff val="90000"/>
            </a:schemeClr>
          </a:solidFill>
        </p:spPr>
        <p:txBody>
          <a:bodyPr wrap="none" rtlCol="0">
            <a:spAutoFit/>
          </a:bodyPr>
          <a:lstStyle/>
          <a:p>
            <a:r>
              <a:rPr lang="en-GB" sz="2200" dirty="0"/>
              <a:t>Trappist-1e</a:t>
            </a:r>
            <a:endParaRPr lang="en-IN" sz="2200" dirty="0"/>
          </a:p>
        </p:txBody>
      </p:sp>
      <p:sp>
        <p:nvSpPr>
          <p:cNvPr id="28" name="TextBox 27">
            <a:extLst>
              <a:ext uri="{FF2B5EF4-FFF2-40B4-BE49-F238E27FC236}">
                <a16:creationId xmlns:a16="http://schemas.microsoft.com/office/drawing/2014/main" id="{5E9EFA5E-15E7-913D-51DE-71C3B28C0999}"/>
              </a:ext>
            </a:extLst>
          </p:cNvPr>
          <p:cNvSpPr txBox="1"/>
          <p:nvPr/>
        </p:nvSpPr>
        <p:spPr>
          <a:xfrm>
            <a:off x="8038520" y="2932433"/>
            <a:ext cx="1030667" cy="430887"/>
          </a:xfrm>
          <a:prstGeom prst="rect">
            <a:avLst/>
          </a:prstGeom>
          <a:solidFill>
            <a:schemeClr val="tx2">
              <a:lumMod val="10000"/>
              <a:lumOff val="90000"/>
            </a:schemeClr>
          </a:solidFill>
        </p:spPr>
        <p:txBody>
          <a:bodyPr wrap="none" rtlCol="0">
            <a:spAutoFit/>
          </a:bodyPr>
          <a:lstStyle/>
          <a:p>
            <a:r>
              <a:rPr lang="en-GB" sz="2200" dirty="0"/>
              <a:t>K2-18b</a:t>
            </a:r>
            <a:endParaRPr lang="en-IN" sz="2200" dirty="0"/>
          </a:p>
        </p:txBody>
      </p:sp>
      <p:sp>
        <p:nvSpPr>
          <p:cNvPr id="29" name="TextBox 28">
            <a:extLst>
              <a:ext uri="{FF2B5EF4-FFF2-40B4-BE49-F238E27FC236}">
                <a16:creationId xmlns:a16="http://schemas.microsoft.com/office/drawing/2014/main" id="{856F80BC-4652-8723-22AE-F55F12875091}"/>
              </a:ext>
            </a:extLst>
          </p:cNvPr>
          <p:cNvSpPr txBox="1"/>
          <p:nvPr/>
        </p:nvSpPr>
        <p:spPr>
          <a:xfrm>
            <a:off x="10242003" y="2932433"/>
            <a:ext cx="1406860" cy="430887"/>
          </a:xfrm>
          <a:prstGeom prst="rect">
            <a:avLst/>
          </a:prstGeom>
          <a:solidFill>
            <a:schemeClr val="tx2">
              <a:lumMod val="10000"/>
              <a:lumOff val="90000"/>
            </a:schemeClr>
          </a:solidFill>
        </p:spPr>
        <p:txBody>
          <a:bodyPr wrap="none" rtlCol="0">
            <a:spAutoFit/>
          </a:bodyPr>
          <a:lstStyle/>
          <a:p>
            <a:r>
              <a:rPr lang="en-GB" sz="2200" dirty="0"/>
              <a:t>Wasp-12b</a:t>
            </a:r>
            <a:endParaRPr lang="en-IN" sz="2200" dirty="0"/>
          </a:p>
        </p:txBody>
      </p:sp>
      <p:sp>
        <p:nvSpPr>
          <p:cNvPr id="30" name="TextBox 29">
            <a:extLst>
              <a:ext uri="{FF2B5EF4-FFF2-40B4-BE49-F238E27FC236}">
                <a16:creationId xmlns:a16="http://schemas.microsoft.com/office/drawing/2014/main" id="{7C0BED25-2EFC-0635-82F9-DFC9584A403B}"/>
              </a:ext>
            </a:extLst>
          </p:cNvPr>
          <p:cNvSpPr txBox="1"/>
          <p:nvPr/>
        </p:nvSpPr>
        <p:spPr>
          <a:xfrm>
            <a:off x="359111" y="5999368"/>
            <a:ext cx="1561646" cy="430887"/>
          </a:xfrm>
          <a:prstGeom prst="rect">
            <a:avLst/>
          </a:prstGeom>
          <a:solidFill>
            <a:schemeClr val="tx2">
              <a:lumMod val="10000"/>
              <a:lumOff val="90000"/>
            </a:schemeClr>
          </a:solidFill>
        </p:spPr>
        <p:txBody>
          <a:bodyPr wrap="none" rtlCol="0">
            <a:spAutoFit/>
          </a:bodyPr>
          <a:lstStyle/>
          <a:p>
            <a:r>
              <a:rPr lang="en-GB" sz="2200" dirty="0"/>
              <a:t>55 Cancri e</a:t>
            </a:r>
          </a:p>
        </p:txBody>
      </p:sp>
      <p:sp>
        <p:nvSpPr>
          <p:cNvPr id="31" name="TextBox 30">
            <a:extLst>
              <a:ext uri="{FF2B5EF4-FFF2-40B4-BE49-F238E27FC236}">
                <a16:creationId xmlns:a16="http://schemas.microsoft.com/office/drawing/2014/main" id="{6ABEF75F-A4D1-0E21-DE3F-C896E902328B}"/>
              </a:ext>
            </a:extLst>
          </p:cNvPr>
          <p:cNvSpPr txBox="1"/>
          <p:nvPr/>
        </p:nvSpPr>
        <p:spPr>
          <a:xfrm>
            <a:off x="2822696" y="5998677"/>
            <a:ext cx="1697901" cy="430887"/>
          </a:xfrm>
          <a:prstGeom prst="rect">
            <a:avLst/>
          </a:prstGeom>
          <a:solidFill>
            <a:schemeClr val="tx2">
              <a:lumMod val="10000"/>
              <a:lumOff val="90000"/>
            </a:schemeClr>
          </a:solidFill>
        </p:spPr>
        <p:txBody>
          <a:bodyPr wrap="none" rtlCol="0">
            <a:spAutoFit/>
          </a:bodyPr>
          <a:lstStyle/>
          <a:p>
            <a:r>
              <a:rPr lang="en-GB" sz="2200" dirty="0"/>
              <a:t>HD 209458b</a:t>
            </a:r>
          </a:p>
        </p:txBody>
      </p:sp>
      <p:sp>
        <p:nvSpPr>
          <p:cNvPr id="32" name="TextBox 31">
            <a:extLst>
              <a:ext uri="{FF2B5EF4-FFF2-40B4-BE49-F238E27FC236}">
                <a16:creationId xmlns:a16="http://schemas.microsoft.com/office/drawing/2014/main" id="{9DF9F3A3-5724-6D5D-FC68-7FECCC386267}"/>
              </a:ext>
            </a:extLst>
          </p:cNvPr>
          <p:cNvSpPr txBox="1"/>
          <p:nvPr/>
        </p:nvSpPr>
        <p:spPr>
          <a:xfrm>
            <a:off x="5330207" y="5998677"/>
            <a:ext cx="1503938" cy="430887"/>
          </a:xfrm>
          <a:prstGeom prst="rect">
            <a:avLst/>
          </a:prstGeom>
          <a:solidFill>
            <a:schemeClr val="tx2">
              <a:lumMod val="10000"/>
              <a:lumOff val="90000"/>
            </a:schemeClr>
          </a:solidFill>
        </p:spPr>
        <p:txBody>
          <a:bodyPr wrap="none" rtlCol="0">
            <a:spAutoFit/>
          </a:bodyPr>
          <a:lstStyle/>
          <a:p>
            <a:r>
              <a:rPr lang="en-GB" sz="2200" dirty="0"/>
              <a:t>LHS 1140b</a:t>
            </a:r>
          </a:p>
        </p:txBody>
      </p:sp>
      <p:sp>
        <p:nvSpPr>
          <p:cNvPr id="33" name="TextBox 32">
            <a:extLst>
              <a:ext uri="{FF2B5EF4-FFF2-40B4-BE49-F238E27FC236}">
                <a16:creationId xmlns:a16="http://schemas.microsoft.com/office/drawing/2014/main" id="{8D8C8CC9-B43D-078C-95F8-6CF797CC8125}"/>
              </a:ext>
            </a:extLst>
          </p:cNvPr>
          <p:cNvSpPr txBox="1"/>
          <p:nvPr/>
        </p:nvSpPr>
        <p:spPr>
          <a:xfrm>
            <a:off x="7796034" y="6009584"/>
            <a:ext cx="1398140" cy="430887"/>
          </a:xfrm>
          <a:prstGeom prst="rect">
            <a:avLst/>
          </a:prstGeom>
          <a:solidFill>
            <a:schemeClr val="tx2">
              <a:lumMod val="10000"/>
              <a:lumOff val="90000"/>
            </a:schemeClr>
          </a:solidFill>
        </p:spPr>
        <p:txBody>
          <a:bodyPr wrap="none" rtlCol="0">
            <a:spAutoFit/>
          </a:bodyPr>
          <a:lstStyle/>
          <a:p>
            <a:r>
              <a:rPr lang="en-GB" sz="2200" dirty="0"/>
              <a:t>Ross128b</a:t>
            </a:r>
          </a:p>
        </p:txBody>
      </p:sp>
      <p:sp>
        <p:nvSpPr>
          <p:cNvPr id="34" name="TextBox 33">
            <a:extLst>
              <a:ext uri="{FF2B5EF4-FFF2-40B4-BE49-F238E27FC236}">
                <a16:creationId xmlns:a16="http://schemas.microsoft.com/office/drawing/2014/main" id="{D3F5F94B-E894-852C-2CAB-2C14FDD28C06}"/>
              </a:ext>
            </a:extLst>
          </p:cNvPr>
          <p:cNvSpPr txBox="1"/>
          <p:nvPr/>
        </p:nvSpPr>
        <p:spPr>
          <a:xfrm>
            <a:off x="10096113" y="6009584"/>
            <a:ext cx="1872629" cy="430887"/>
          </a:xfrm>
          <a:prstGeom prst="rect">
            <a:avLst/>
          </a:prstGeom>
          <a:solidFill>
            <a:schemeClr val="tx2">
              <a:lumMod val="10000"/>
              <a:lumOff val="90000"/>
            </a:schemeClr>
          </a:solidFill>
        </p:spPr>
        <p:txBody>
          <a:bodyPr wrap="none" rtlCol="0">
            <a:spAutoFit/>
          </a:bodyPr>
          <a:lstStyle/>
          <a:p>
            <a:r>
              <a:rPr lang="en-GB" sz="2200" dirty="0"/>
              <a:t>Gliese 667 Cc</a:t>
            </a:r>
          </a:p>
        </p:txBody>
      </p:sp>
      <p:sp>
        <p:nvSpPr>
          <p:cNvPr id="2" name="Flowchart: Manual Operation 1">
            <a:hlinkClick r:id="rId23" action="ppaction://hlinksldjump"/>
            <a:extLst>
              <a:ext uri="{FF2B5EF4-FFF2-40B4-BE49-F238E27FC236}">
                <a16:creationId xmlns:a16="http://schemas.microsoft.com/office/drawing/2014/main" id="{C895E8DA-1377-A8B9-02A9-70C7F263C413}"/>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14408948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96077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0768" t="32105" r="10768" b="32105"/>
          <a:stretch/>
        </p:blipFill>
        <p:spPr>
          <a:xfrm>
            <a:off x="719579" y="1376313"/>
            <a:ext cx="10752842" cy="3270014"/>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144233" y="52795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99162" y="3799793"/>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a:spLocks noGrp="1" noRot="1" noMove="1" noResize="1" noEditPoints="1" noAdjustHandles="1" noChangeArrowheads="1" noChangeShapeType="1"/>
          </p:cNvSpPr>
          <p:nvPr/>
        </p:nvSpPr>
        <p:spPr>
          <a:xfrm>
            <a:off x="810705" y="575733"/>
            <a:ext cx="3877985"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Kepler-452 b</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a:spLocks noGrp="1" noRot="1" noMove="1" noResize="1" noEditPoints="1" noAdjustHandles="1" noChangeArrowheads="1" noChangeShapeType="1"/>
          </p:cNvSpPr>
          <p:nvPr/>
        </p:nvSpPr>
        <p:spPr>
          <a:xfrm>
            <a:off x="810705" y="1440480"/>
            <a:ext cx="10114961" cy="646331"/>
          </a:xfrm>
          <a:prstGeom prst="rect">
            <a:avLst/>
          </a:prstGeom>
          <a:noFill/>
        </p:spPr>
        <p:txBody>
          <a:bodyPr wrap="squar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An "Earth-cousin" that orbits a star like our sun in the habitable zone, where liquid water could exist.</a:t>
            </a:r>
          </a:p>
        </p:txBody>
      </p:sp>
      <p:sp>
        <p:nvSpPr>
          <p:cNvPr id="3" name="TextBox 2">
            <a:extLst>
              <a:ext uri="{FF2B5EF4-FFF2-40B4-BE49-F238E27FC236}">
                <a16:creationId xmlns:a16="http://schemas.microsoft.com/office/drawing/2014/main" id="{86FF9A72-323A-EEE6-5EAD-E38AB8565A80}"/>
              </a:ext>
            </a:extLst>
          </p:cNvPr>
          <p:cNvSpPr txBox="1">
            <a:spLocks noGrp="1" noRot="1" noMove="1" noResize="1" noEditPoints="1" noAdjustHandles="1" noChangeArrowheads="1" noChangeShapeType="1"/>
          </p:cNvSpPr>
          <p:nvPr/>
        </p:nvSpPr>
        <p:spPr>
          <a:xfrm>
            <a:off x="810705" y="2826197"/>
            <a:ext cx="202331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Radius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409DC62-229B-FB10-AD5B-C60DCE20607B}"/>
              </a:ext>
            </a:extLst>
          </p:cNvPr>
          <p:cNvSpPr>
            <a:spLocks noGrp="1" noRot="1" noMove="1" noResize="1" noEditPoints="1" noAdjustHandles="1" noChangeArrowheads="1" noChangeShapeType="1"/>
          </p:cNvSpPr>
          <p:nvPr/>
        </p:nvSpPr>
        <p:spPr>
          <a:xfrm>
            <a:off x="3482700" y="38437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a:spLocks noGrp="1" noRot="1" noMove="1" noResize="1" noEditPoints="1" noAdjustHandles="1" noChangeArrowheads="1" noChangeShapeType="1"/>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Manual Operation 17">
            <a:hlinkClick r:id="rId7" action="ppaction://hlinksldjump"/>
            <a:extLst>
              <a:ext uri="{FF2B5EF4-FFF2-40B4-BE49-F238E27FC236}">
                <a16:creationId xmlns:a16="http://schemas.microsoft.com/office/drawing/2014/main" id="{A08577BF-FB24-6DB7-AEE5-3D8FB7B63330}"/>
              </a:ext>
            </a:extLst>
          </p:cNvPr>
          <p:cNvSpPr>
            <a:spLocks noGrp="1" noRot="1" noMove="1" noResize="1" noEditPoints="1" noAdjustHandles="1" noChangeArrowheads="1" noChangeShapeType="1"/>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
        <p:nvSpPr>
          <p:cNvPr id="10" name="TextBox 9">
            <a:extLst>
              <a:ext uri="{FF2B5EF4-FFF2-40B4-BE49-F238E27FC236}">
                <a16:creationId xmlns:a16="http://schemas.microsoft.com/office/drawing/2014/main" id="{D99AFB25-DD11-55C1-028F-075D59A242CA}"/>
              </a:ext>
            </a:extLst>
          </p:cNvPr>
          <p:cNvSpPr txBox="1">
            <a:spLocks noGrp="1" noRot="1" noMove="1" noResize="1" noEditPoints="1" noAdjustHandles="1" noChangeArrowheads="1" noChangeShapeType="1"/>
          </p:cNvSpPr>
          <p:nvPr/>
        </p:nvSpPr>
        <p:spPr>
          <a:xfrm>
            <a:off x="3039698"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Type</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512FA275-6069-51D9-AF4D-36378F4EA135}"/>
              </a:ext>
            </a:extLst>
          </p:cNvPr>
          <p:cNvSpPr txBox="1">
            <a:spLocks noGrp="1" noRot="1" noMove="1" noResize="1" noEditPoints="1" noAdjustHandles="1" noChangeArrowheads="1" noChangeShapeType="1"/>
          </p:cNvSpPr>
          <p:nvPr/>
        </p:nvSpPr>
        <p:spPr>
          <a:xfrm>
            <a:off x="4992974"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Mass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09165E2C-B887-B901-D109-CD2574D67E6B}"/>
              </a:ext>
            </a:extLst>
          </p:cNvPr>
          <p:cNvSpPr txBox="1">
            <a:spLocks noGrp="1" noRot="1" noMove="1" noResize="1" noEditPoints="1" noAdjustHandles="1" noChangeArrowheads="1" noChangeShapeType="1"/>
          </p:cNvSpPr>
          <p:nvPr/>
        </p:nvSpPr>
        <p:spPr>
          <a:xfrm>
            <a:off x="6946250"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Radius</a:t>
            </a:r>
            <a:endParaRPr lang="en-IN"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4321C62-3A5B-C120-1D1E-2D21BA9E3294}"/>
              </a:ext>
            </a:extLst>
          </p:cNvPr>
          <p:cNvSpPr txBox="1">
            <a:spLocks noGrp="1" noRot="1" noMove="1" noResize="1" noEditPoints="1" noAdjustHandles="1" noChangeArrowheads="1" noChangeShapeType="1"/>
          </p:cNvSpPr>
          <p:nvPr/>
        </p:nvSpPr>
        <p:spPr>
          <a:xfrm>
            <a:off x="9266614"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Period</a:t>
            </a:r>
            <a:endParaRPr lang="en-IN"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778B45A5-0960-AF7F-31EB-284CAC8AC95E}"/>
              </a:ext>
            </a:extLst>
          </p:cNvPr>
          <p:cNvSpPr txBox="1">
            <a:spLocks noGrp="1" noRot="1" noMove="1" noResize="1" noEditPoints="1" noAdjustHandles="1" noChangeArrowheads="1" noChangeShapeType="1"/>
          </p:cNvSpPr>
          <p:nvPr/>
        </p:nvSpPr>
        <p:spPr>
          <a:xfrm>
            <a:off x="810705" y="3202683"/>
            <a:ext cx="1838965"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1.63 x Earth</a:t>
            </a:r>
            <a:endParaRPr lang="en-IN"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3B38EED2-B395-E5E6-4D05-EC80E2339BF4}"/>
              </a:ext>
            </a:extLst>
          </p:cNvPr>
          <p:cNvSpPr txBox="1">
            <a:spLocks noGrp="1" noRot="1" noMove="1" noResize="1" noEditPoints="1" noAdjustHandles="1" noChangeArrowheads="1" noChangeShapeType="1"/>
          </p:cNvSpPr>
          <p:nvPr/>
        </p:nvSpPr>
        <p:spPr>
          <a:xfrm>
            <a:off x="3039698" y="3205123"/>
            <a:ext cx="1701107"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Super Earth</a:t>
            </a:r>
            <a:endParaRPr lang="en-IN"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7C9BB18A-F4C2-B311-CE85-6E5832146283}"/>
              </a:ext>
            </a:extLst>
          </p:cNvPr>
          <p:cNvSpPr txBox="1">
            <a:spLocks noGrp="1" noRot="1" noMove="1" noResize="1" noEditPoints="1" noAdjustHandles="1" noChangeArrowheads="1" noChangeShapeType="1"/>
          </p:cNvSpPr>
          <p:nvPr/>
        </p:nvSpPr>
        <p:spPr>
          <a:xfrm>
            <a:off x="4992974" y="3209036"/>
            <a:ext cx="1701107"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3.29 Earths</a:t>
            </a:r>
            <a:endParaRPr lang="en-IN"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59338B72-9DD3-8F3D-C072-C769F5921766}"/>
              </a:ext>
            </a:extLst>
          </p:cNvPr>
          <p:cNvSpPr txBox="1">
            <a:spLocks noGrp="1" noRot="1" noMove="1" noResize="1" noEditPoints="1" noAdjustHandles="1" noChangeArrowheads="1" noChangeShapeType="1"/>
          </p:cNvSpPr>
          <p:nvPr/>
        </p:nvSpPr>
        <p:spPr>
          <a:xfrm>
            <a:off x="6946250" y="3201737"/>
            <a:ext cx="1287532"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1.046 AU</a:t>
            </a:r>
            <a:endParaRPr lang="en-IN"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A9AB8911-F01E-CAEF-662D-EFDC95DFA69D}"/>
              </a:ext>
            </a:extLst>
          </p:cNvPr>
          <p:cNvSpPr txBox="1">
            <a:spLocks noGrp="1" noRot="1" noMove="1" noResize="1" noEditPoints="1" noAdjustHandles="1" noChangeArrowheads="1" noChangeShapeType="1"/>
          </p:cNvSpPr>
          <p:nvPr/>
        </p:nvSpPr>
        <p:spPr>
          <a:xfrm>
            <a:off x="9266614" y="3202683"/>
            <a:ext cx="1563248"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384.8 days</a:t>
            </a:r>
            <a:endParaRPr lang="en-IN" dirty="0">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A6AA2629-3C0E-3561-71A1-B2EE234317F0}"/>
              </a:ext>
            </a:extLst>
          </p:cNvPr>
          <p:cNvCxnSpPr>
            <a:cxnSpLocks noGrp="1" noRot="1" noMove="1" noResize="1" noEditPoints="1" noAdjustHandles="1" noChangeArrowheads="1" noChangeShapeType="1"/>
          </p:cNvCxnSpPr>
          <p:nvPr/>
        </p:nvCxnSpPr>
        <p:spPr>
          <a:xfrm>
            <a:off x="2881151"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4ADCB30-7735-022C-F7A0-3046FD5A7E7D}"/>
              </a:ext>
            </a:extLst>
          </p:cNvPr>
          <p:cNvCxnSpPr>
            <a:cxnSpLocks noGrp="1" noRot="1" noMove="1" noResize="1" noEditPoints="1" noAdjustHandles="1" noChangeArrowheads="1" noChangeShapeType="1"/>
          </p:cNvCxnSpPr>
          <p:nvPr/>
        </p:nvCxnSpPr>
        <p:spPr>
          <a:xfrm>
            <a:off x="4871777" y="295037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A7B96-9728-2A9F-E616-AB47AF0C8098}"/>
              </a:ext>
            </a:extLst>
          </p:cNvPr>
          <p:cNvCxnSpPr>
            <a:cxnSpLocks noGrp="1" noRot="1" noMove="1" noResize="1" noEditPoints="1" noAdjustHandles="1" noChangeArrowheads="1" noChangeShapeType="1"/>
          </p:cNvCxnSpPr>
          <p:nvPr/>
        </p:nvCxnSpPr>
        <p:spPr>
          <a:xfrm>
            <a:off x="6834124" y="292258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CA48236-9792-A000-3106-4E1A430D2A6B}"/>
              </a:ext>
            </a:extLst>
          </p:cNvPr>
          <p:cNvCxnSpPr>
            <a:cxnSpLocks noGrp="1" noRot="1" noMove="1" noResize="1" noEditPoints="1" noAdjustHandles="1" noChangeArrowheads="1" noChangeShapeType="1"/>
          </p:cNvCxnSpPr>
          <p:nvPr/>
        </p:nvCxnSpPr>
        <p:spPr>
          <a:xfrm>
            <a:off x="9164116"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Icon Exo planet BG">
            <a:hlinkClick r:id="rId8" action="ppaction://hlinksldjump"/>
            <a:extLst>
              <a:ext uri="{FF2B5EF4-FFF2-40B4-BE49-F238E27FC236}">
                <a16:creationId xmlns:a16="http://schemas.microsoft.com/office/drawing/2014/main" id="{5358BC3D-756A-11BB-05A0-B4A4D2DC7317}"/>
              </a:ext>
            </a:extLst>
          </p:cNvPr>
          <p:cNvSpPr>
            <a:spLocks noGrp="1" noRot="1" noMove="1" noResize="1" noEditPoints="1" noAdjustHandles="1" noChangeArrowheads="1" noChangeShapeType="1"/>
          </p:cNvSpPr>
          <p:nvPr/>
        </p:nvSpPr>
        <p:spPr>
          <a:xfrm>
            <a:off x="11076944" y="5753100"/>
            <a:ext cx="899112" cy="899112"/>
          </a:xfrm>
          <a:prstGeom prst="round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047155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par>
                                <p:cTn id="48" presetID="22" presetClass="entr" presetSubtype="4"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1500"/>
                            </p:stCondLst>
                            <p:childTnLst>
                              <p:par>
                                <p:cTn id="71" presetID="42" presetClass="path" presetSubtype="0" accel="50000" decel="50000" fill="hold" nodeType="afterEffect">
                                  <p:stCondLst>
                                    <p:cond delay="0"/>
                                  </p:stCondLst>
                                  <p:childTnLst>
                                    <p:animMotion origin="layout" path="M 8.33333E-7 -2.96296E-6 L 0.61354 -2.96296E-6 " pathEditMode="relative" rAng="0" ptsTypes="AA">
                                      <p:cBhvr>
                                        <p:cTn id="72" dur="2000" fill="hold"/>
                                        <p:tgtEl>
                                          <p:spTgt spid="7"/>
                                        </p:tgtEl>
                                        <p:attrNameLst>
                                          <p:attrName>ppt_x</p:attrName>
                                          <p:attrName>ppt_y</p:attrName>
                                        </p:attrNameLst>
                                      </p:cBhvr>
                                      <p:rCtr x="30677" y="0"/>
                                    </p:animMotion>
                                  </p:childTnLst>
                                </p:cTn>
                              </p:par>
                              <p:par>
                                <p:cTn id="73" presetID="42" presetClass="path" presetSubtype="0" accel="50000" decel="50000" fill="hold" nodeType="withEffect">
                                  <p:stCondLst>
                                    <p:cond delay="0"/>
                                  </p:stCondLst>
                                  <p:childTnLst>
                                    <p:animMotion origin="layout" path="M -4.79167E-6 3.7037E-6 L -0.61536 -0.00024 " pathEditMode="relative" rAng="0" ptsTypes="AA">
                                      <p:cBhvr>
                                        <p:cTn id="74" dur="2000" fill="hold"/>
                                        <p:tgtEl>
                                          <p:spTgt spid="8"/>
                                        </p:tgtEl>
                                        <p:attrNameLst>
                                          <p:attrName>ppt_x</p:attrName>
                                          <p:attrName>ppt_y</p:attrName>
                                        </p:attrNameLst>
                                      </p:cBhvr>
                                      <p:rCtr x="-30768" y="-23"/>
                                    </p:animMotion>
                                  </p:childTnLst>
                                </p:cTn>
                              </p:par>
                              <p:par>
                                <p:cTn id="75" presetID="8" presetClass="emph" presetSubtype="0" repeatCount="indefinite" fill="hold" grpId="1" nodeType="withEffect">
                                  <p:stCondLst>
                                    <p:cond delay="0"/>
                                  </p:stCondLst>
                                  <p:childTnLst>
                                    <p:animRot by="21600000">
                                      <p:cBhvr>
                                        <p:cTn id="7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13" grpId="0" animBg="1"/>
      <p:bldP spid="13" grpId="1" animBg="1"/>
      <p:bldP spid="10" grpId="0"/>
      <p:bldP spid="16" grpId="0"/>
      <p:bldP spid="19" grpId="0"/>
      <p:bldP spid="21" grpId="0"/>
      <p:bldP spid="22" grpId="0"/>
      <p:bldP spid="23" grpId="0"/>
      <p:bldP spid="24" grpId="0"/>
      <p:bldP spid="25"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75113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ilkyway BG" descr="A galaxy in space with stars&#10;&#10;Description automatically generated">
            <a:extLst>
              <a:ext uri="{FF2B5EF4-FFF2-40B4-BE49-F238E27FC236}">
                <a16:creationId xmlns:a16="http://schemas.microsoft.com/office/drawing/2014/main" id="{F44EA600-8F4E-4B67-1D28-4C062A455C7D}"/>
              </a:ext>
            </a:extLst>
          </p:cNvPr>
          <p:cNvPicPr>
            <a:picLocks noChangeAspect="1"/>
          </p:cNvPicPr>
          <p:nvPr/>
        </p:nvPicPr>
        <p:blipFill>
          <a:blip r:embed="rId4">
            <a:extLst>
              <a:ext uri="{28A0092B-C50C-407E-A947-70E740481C1C}">
                <a14:useLocalDpi xmlns:a14="http://schemas.microsoft.com/office/drawing/2010/main" val="0"/>
              </a:ext>
            </a:extLst>
          </a:blip>
          <a:srcRect t="11973" b="5297"/>
          <a:stretch/>
        </p:blipFill>
        <p:spPr>
          <a:xfrm>
            <a:off x="0" y="0"/>
            <a:ext cx="12192000" cy="6858000"/>
          </a:xfrm>
          <a:prstGeom prst="rect">
            <a:avLst/>
          </a:prstGeom>
        </p:spPr>
      </p:pic>
      <p:pic>
        <p:nvPicPr>
          <p:cNvPr id="4" name="Solar System" descr="Planets and sun in space&#10;&#10;Description automatically generated">
            <a:extLst>
              <a:ext uri="{FF2B5EF4-FFF2-40B4-BE49-F238E27FC236}">
                <a16:creationId xmlns:a16="http://schemas.microsoft.com/office/drawing/2014/main" id="{E58004CE-9B7B-40E6-2960-A7FE58F0F365}"/>
              </a:ext>
            </a:extLst>
          </p:cNvPr>
          <p:cNvPicPr>
            <a:picLocks noChangeAspect="1"/>
          </p:cNvPicPr>
          <p:nvPr/>
        </p:nvPicPr>
        <p:blipFill rotWithShape="1">
          <a:blip r:embed="rId5">
            <a:extLst>
              <a:ext uri="{28A0092B-C50C-407E-A947-70E740481C1C}">
                <a14:useLocalDpi xmlns:a14="http://schemas.microsoft.com/office/drawing/2010/main" val="0"/>
              </a:ext>
            </a:extLst>
          </a:blip>
          <a:srcRect t="17326" b="19366"/>
          <a:stretch/>
        </p:blipFill>
        <p:spPr>
          <a:xfrm>
            <a:off x="1" y="0"/>
            <a:ext cx="12186986" cy="6858000"/>
          </a:xfrm>
          <a:prstGeom prst="rect">
            <a:avLst/>
          </a:prstGeom>
        </p:spPr>
      </p:pic>
      <p:pic>
        <p:nvPicPr>
          <p:cNvPr id="5" name="Astronaut" descr="An astronaut in space suit&#10;&#10;Description automatically generated">
            <a:extLst>
              <a:ext uri="{FF2B5EF4-FFF2-40B4-BE49-F238E27FC236}">
                <a16:creationId xmlns:a16="http://schemas.microsoft.com/office/drawing/2014/main" id="{A6BE50B0-5A19-0B1C-7C32-1E61516647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275006" y="2920305"/>
            <a:ext cx="4109636" cy="4193006"/>
          </a:xfrm>
          <a:prstGeom prst="rect">
            <a:avLst/>
          </a:prstGeom>
        </p:spPr>
      </p:pic>
      <p:sp>
        <p:nvSpPr>
          <p:cNvPr id="6" name="TextBox 5">
            <a:extLst>
              <a:ext uri="{FF2B5EF4-FFF2-40B4-BE49-F238E27FC236}">
                <a16:creationId xmlns:a16="http://schemas.microsoft.com/office/drawing/2014/main" id="{0F204FFB-94AE-9694-5C26-89F65D82FED0}"/>
              </a:ext>
            </a:extLst>
          </p:cNvPr>
          <p:cNvSpPr txBox="1"/>
          <p:nvPr/>
        </p:nvSpPr>
        <p:spPr>
          <a:xfrm>
            <a:off x="222672" y="5299462"/>
            <a:ext cx="8692728" cy="1200329"/>
          </a:xfrm>
          <a:prstGeom prst="rect">
            <a:avLst/>
          </a:prstGeom>
          <a:noFill/>
        </p:spPr>
        <p:txBody>
          <a:bodyPr wrap="square" rtlCol="0">
            <a:spAutoFit/>
          </a:bodyPr>
          <a:lstStyle/>
          <a:p>
            <a:r>
              <a:rPr lang="en-GB" sz="3600" dirty="0">
                <a:solidFill>
                  <a:schemeClr val="bg1"/>
                </a:solidFill>
                <a:effectLst>
                  <a:outerShdw blurRad="38100" dist="38100" dir="2700000" algn="tl">
                    <a:srgbClr val="000000">
                      <a:alpha val="43137"/>
                    </a:srgbClr>
                  </a:outerShdw>
                </a:effectLst>
                <a:latin typeface="Bernard MT Condensed" panose="02050806060905020404" pitchFamily="18" charset="0"/>
              </a:rPr>
              <a:t>This is the Solar System, consisting of 8 major planets orbiting our star, the Sun.</a:t>
            </a:r>
            <a:endParaRPr lang="en-IN" sz="3600" dirty="0">
              <a:solidFill>
                <a:schemeClr val="bg1"/>
              </a:solidFill>
              <a:effectLst>
                <a:outerShdw blurRad="38100" dist="38100" dir="2700000" algn="tl">
                  <a:srgbClr val="000000">
                    <a:alpha val="43137"/>
                  </a:srgbClr>
                </a:outerShdw>
              </a:effectLst>
              <a:latin typeface="Bernard MT Condensed" panose="02050806060905020404" pitchFamily="18" charset="0"/>
            </a:endParaRPr>
          </a:p>
        </p:txBody>
      </p:sp>
      <p:pic>
        <p:nvPicPr>
          <p:cNvPr id="7" name="Solar system">
            <a:hlinkClick r:id="" action="ppaction://media"/>
            <a:extLst>
              <a:ext uri="{FF2B5EF4-FFF2-40B4-BE49-F238E27FC236}">
                <a16:creationId xmlns:a16="http://schemas.microsoft.com/office/drawing/2014/main" id="{01A7BCFA-AA41-D35C-FED2-9E68EA05BC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05800" y="5419503"/>
            <a:ext cx="609600" cy="609600"/>
          </a:xfrm>
          <a:prstGeom prst="rect">
            <a:avLst/>
          </a:prstGeom>
        </p:spPr>
      </p:pic>
      <p:sp>
        <p:nvSpPr>
          <p:cNvPr id="3" name="Flowchart: Manual Operation 2">
            <a:hlinkClick r:id="rId8" action="ppaction://hlinksldjump"/>
            <a:extLst>
              <a:ext uri="{FF2B5EF4-FFF2-40B4-BE49-F238E27FC236}">
                <a16:creationId xmlns:a16="http://schemas.microsoft.com/office/drawing/2014/main" id="{73775B99-75BE-8DC4-CC84-515320A0790B}"/>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80957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10"/>
                                        </p:tgtEl>
                                      </p:cBhvr>
                                      <p:by x="400000" y="400000"/>
                                    </p:animScale>
                                  </p:childTnLst>
                                </p:cTn>
                              </p:par>
                              <p:par>
                                <p:cTn id="7" presetID="6" presetClass="entr" presetSubtype="32"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animEffect transition="in" filter="circle(out)">
                                      <p:cBhvr>
                                        <p:cTn id="9" dur="1000"/>
                                        <p:tgtEl>
                                          <p:spTgt spid="4"/>
                                        </p:tgtEl>
                                      </p:cBhvr>
                                    </p:animEffect>
                                  </p:childTnLst>
                                </p:cTn>
                              </p:par>
                            </p:childTnLst>
                          </p:cTn>
                        </p:par>
                        <p:par>
                          <p:cTn id="10" fill="hold">
                            <p:stCondLst>
                              <p:cond delay="2000"/>
                            </p:stCondLst>
                            <p:childTnLst>
                              <p:par>
                                <p:cTn id="11" presetID="42" presetClass="entr" presetSubtype="0" fill="hold" nodeType="after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4000"/>
                            </p:stCondLst>
                            <p:childTnLst>
                              <p:par>
                                <p:cTn id="21" presetID="1" presetClass="mediacall" presetSubtype="0" fill="hold" nodeType="afterEffect">
                                  <p:stCondLst>
                                    <p:cond delay="0"/>
                                  </p:stCondLst>
                                  <p:childTnLst>
                                    <p:cmd type="call" cmd="playFrom(0.0)">
                                      <p:cBhvr>
                                        <p:cTn id="22" dur="5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0768" t="32105" r="10768" b="32105"/>
          <a:stretch/>
        </p:blipFill>
        <p:spPr>
          <a:xfrm>
            <a:off x="719579" y="1376313"/>
            <a:ext cx="10752842" cy="3270014"/>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144233" y="52795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99162" y="3799793"/>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a:spLocks noGrp="1" noRot="1" noMove="1" noResize="1" noEditPoints="1" noAdjustHandles="1" noChangeArrowheads="1" noChangeShapeType="1"/>
          </p:cNvSpPr>
          <p:nvPr/>
        </p:nvSpPr>
        <p:spPr>
          <a:xfrm>
            <a:off x="810705" y="575733"/>
            <a:ext cx="2954655"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Proxima b</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a:spLocks noGrp="1" noRot="1" noMove="1" noResize="1" noEditPoints="1" noAdjustHandles="1" noChangeArrowheads="1" noChangeShapeType="1"/>
          </p:cNvSpPr>
          <p:nvPr/>
        </p:nvSpPr>
        <p:spPr>
          <a:xfrm>
            <a:off x="810705" y="1440480"/>
            <a:ext cx="10114961" cy="1200329"/>
          </a:xfrm>
          <a:prstGeom prst="rect">
            <a:avLst/>
          </a:prstGeom>
          <a:noFill/>
        </p:spPr>
        <p:txBody>
          <a:bodyPr wrap="squar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Proxima Centauri b is a super Earth exoplanet that orbits an M-type star. Its mass is 1.07 Earths, it takes 11.2 days to complete one orbit of its star , and is 0.04856 AU from its star. Its discovery was announced in 2016.</a:t>
            </a:r>
          </a:p>
        </p:txBody>
      </p:sp>
      <p:sp>
        <p:nvSpPr>
          <p:cNvPr id="3" name="TextBox 2">
            <a:extLst>
              <a:ext uri="{FF2B5EF4-FFF2-40B4-BE49-F238E27FC236}">
                <a16:creationId xmlns:a16="http://schemas.microsoft.com/office/drawing/2014/main" id="{86FF9A72-323A-EEE6-5EAD-E38AB8565A80}"/>
              </a:ext>
            </a:extLst>
          </p:cNvPr>
          <p:cNvSpPr txBox="1">
            <a:spLocks noGrp="1" noRot="1" noMove="1" noResize="1" noEditPoints="1" noAdjustHandles="1" noChangeArrowheads="1" noChangeShapeType="1"/>
          </p:cNvSpPr>
          <p:nvPr/>
        </p:nvSpPr>
        <p:spPr>
          <a:xfrm>
            <a:off x="810705" y="2826197"/>
            <a:ext cx="202331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Radius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409DC62-229B-FB10-AD5B-C60DCE20607B}"/>
              </a:ext>
            </a:extLst>
          </p:cNvPr>
          <p:cNvSpPr>
            <a:spLocks noGrp="1" noRot="1" noMove="1" noResize="1" noEditPoints="1" noAdjustHandles="1" noChangeArrowheads="1" noChangeShapeType="1"/>
          </p:cNvSpPr>
          <p:nvPr/>
        </p:nvSpPr>
        <p:spPr>
          <a:xfrm>
            <a:off x="3482700" y="38437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a:spLocks noGrp="1" noRot="1" noMove="1" noResize="1" noEditPoints="1" noAdjustHandles="1" noChangeArrowheads="1" noChangeShapeType="1"/>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Manual Operation 17">
            <a:hlinkClick r:id="rId7" action="ppaction://hlinksldjump"/>
            <a:extLst>
              <a:ext uri="{FF2B5EF4-FFF2-40B4-BE49-F238E27FC236}">
                <a16:creationId xmlns:a16="http://schemas.microsoft.com/office/drawing/2014/main" id="{A08577BF-FB24-6DB7-AEE5-3D8FB7B63330}"/>
              </a:ext>
            </a:extLst>
          </p:cNvPr>
          <p:cNvSpPr>
            <a:spLocks noGrp="1" noRot="1" noMove="1" noResize="1" noEditPoints="1" noAdjustHandles="1" noChangeArrowheads="1" noChangeShapeType="1"/>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
        <p:nvSpPr>
          <p:cNvPr id="10" name="TextBox 9">
            <a:extLst>
              <a:ext uri="{FF2B5EF4-FFF2-40B4-BE49-F238E27FC236}">
                <a16:creationId xmlns:a16="http://schemas.microsoft.com/office/drawing/2014/main" id="{D99AFB25-DD11-55C1-028F-075D59A242CA}"/>
              </a:ext>
            </a:extLst>
          </p:cNvPr>
          <p:cNvSpPr txBox="1">
            <a:spLocks noGrp="1" noRot="1" noMove="1" noResize="1" noEditPoints="1" noAdjustHandles="1" noChangeArrowheads="1" noChangeShapeType="1"/>
          </p:cNvSpPr>
          <p:nvPr/>
        </p:nvSpPr>
        <p:spPr>
          <a:xfrm>
            <a:off x="3039698"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Type</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512FA275-6069-51D9-AF4D-36378F4EA135}"/>
              </a:ext>
            </a:extLst>
          </p:cNvPr>
          <p:cNvSpPr txBox="1">
            <a:spLocks noGrp="1" noRot="1" noMove="1" noResize="1" noEditPoints="1" noAdjustHandles="1" noChangeArrowheads="1" noChangeShapeType="1"/>
          </p:cNvSpPr>
          <p:nvPr/>
        </p:nvSpPr>
        <p:spPr>
          <a:xfrm>
            <a:off x="4992974"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Mass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09165E2C-B887-B901-D109-CD2574D67E6B}"/>
              </a:ext>
            </a:extLst>
          </p:cNvPr>
          <p:cNvSpPr txBox="1">
            <a:spLocks noGrp="1" noRot="1" noMove="1" noResize="1" noEditPoints="1" noAdjustHandles="1" noChangeArrowheads="1" noChangeShapeType="1"/>
          </p:cNvSpPr>
          <p:nvPr/>
        </p:nvSpPr>
        <p:spPr>
          <a:xfrm>
            <a:off x="6946250"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Radius</a:t>
            </a:r>
            <a:endParaRPr lang="en-IN"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4321C62-3A5B-C120-1D1E-2D21BA9E3294}"/>
              </a:ext>
            </a:extLst>
          </p:cNvPr>
          <p:cNvSpPr txBox="1">
            <a:spLocks noGrp="1" noRot="1" noMove="1" noResize="1" noEditPoints="1" noAdjustHandles="1" noChangeArrowheads="1" noChangeShapeType="1"/>
          </p:cNvSpPr>
          <p:nvPr/>
        </p:nvSpPr>
        <p:spPr>
          <a:xfrm>
            <a:off x="9266614"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Period</a:t>
            </a:r>
            <a:endParaRPr lang="en-IN"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778B45A5-0960-AF7F-31EB-284CAC8AC95E}"/>
              </a:ext>
            </a:extLst>
          </p:cNvPr>
          <p:cNvSpPr txBox="1">
            <a:spLocks noGrp="1" noRot="1" noMove="1" noResize="1" noEditPoints="1" noAdjustHandles="1" noChangeArrowheads="1" noChangeShapeType="1"/>
          </p:cNvSpPr>
          <p:nvPr/>
        </p:nvSpPr>
        <p:spPr>
          <a:xfrm>
            <a:off x="810705" y="3202683"/>
            <a:ext cx="1838965"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1.03 x Earth</a:t>
            </a:r>
            <a:endParaRPr lang="en-IN"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3B38EED2-B395-E5E6-4D05-EC80E2339BF4}"/>
              </a:ext>
            </a:extLst>
          </p:cNvPr>
          <p:cNvSpPr txBox="1">
            <a:spLocks noGrp="1" noRot="1" noMove="1" noResize="1" noEditPoints="1" noAdjustHandles="1" noChangeArrowheads="1" noChangeShapeType="1"/>
          </p:cNvSpPr>
          <p:nvPr/>
        </p:nvSpPr>
        <p:spPr>
          <a:xfrm>
            <a:off x="3039698" y="3205123"/>
            <a:ext cx="1701107"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Super Earth</a:t>
            </a:r>
            <a:endParaRPr lang="en-IN"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7C9BB18A-F4C2-B311-CE85-6E5832146283}"/>
              </a:ext>
            </a:extLst>
          </p:cNvPr>
          <p:cNvSpPr txBox="1">
            <a:spLocks noGrp="1" noRot="1" noMove="1" noResize="1" noEditPoints="1" noAdjustHandles="1" noChangeArrowheads="1" noChangeShapeType="1"/>
          </p:cNvSpPr>
          <p:nvPr/>
        </p:nvSpPr>
        <p:spPr>
          <a:xfrm>
            <a:off x="4992974" y="3209036"/>
            <a:ext cx="1701107"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1.07 Earths</a:t>
            </a:r>
            <a:endParaRPr lang="en-IN"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59338B72-9DD3-8F3D-C072-C769F5921766}"/>
              </a:ext>
            </a:extLst>
          </p:cNvPr>
          <p:cNvSpPr txBox="1">
            <a:spLocks noGrp="1" noRot="1" noMove="1" noResize="1" noEditPoints="1" noAdjustHandles="1" noChangeArrowheads="1" noChangeShapeType="1"/>
          </p:cNvSpPr>
          <p:nvPr/>
        </p:nvSpPr>
        <p:spPr>
          <a:xfrm>
            <a:off x="6946250" y="3201737"/>
            <a:ext cx="1563248"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0.04856 AU</a:t>
            </a:r>
            <a:endParaRPr lang="en-IN"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A9AB8911-F01E-CAEF-662D-EFDC95DFA69D}"/>
              </a:ext>
            </a:extLst>
          </p:cNvPr>
          <p:cNvSpPr txBox="1">
            <a:spLocks noGrp="1" noRot="1" noMove="1" noResize="1" noEditPoints="1" noAdjustHandles="1" noChangeArrowheads="1" noChangeShapeType="1"/>
          </p:cNvSpPr>
          <p:nvPr/>
        </p:nvSpPr>
        <p:spPr>
          <a:xfrm>
            <a:off x="9266614" y="3202683"/>
            <a:ext cx="1287532"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1.2 days</a:t>
            </a:r>
            <a:endParaRPr lang="en-IN" dirty="0">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A6AA2629-3C0E-3561-71A1-B2EE234317F0}"/>
              </a:ext>
            </a:extLst>
          </p:cNvPr>
          <p:cNvCxnSpPr>
            <a:cxnSpLocks noGrp="1" noRot="1" noMove="1" noResize="1" noEditPoints="1" noAdjustHandles="1" noChangeArrowheads="1" noChangeShapeType="1"/>
          </p:cNvCxnSpPr>
          <p:nvPr/>
        </p:nvCxnSpPr>
        <p:spPr>
          <a:xfrm>
            <a:off x="2881151"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4ADCB30-7735-022C-F7A0-3046FD5A7E7D}"/>
              </a:ext>
            </a:extLst>
          </p:cNvPr>
          <p:cNvCxnSpPr>
            <a:cxnSpLocks noGrp="1" noRot="1" noMove="1" noResize="1" noEditPoints="1" noAdjustHandles="1" noChangeArrowheads="1" noChangeShapeType="1"/>
          </p:cNvCxnSpPr>
          <p:nvPr/>
        </p:nvCxnSpPr>
        <p:spPr>
          <a:xfrm>
            <a:off x="4871777" y="295037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A7B96-9728-2A9F-E616-AB47AF0C8098}"/>
              </a:ext>
            </a:extLst>
          </p:cNvPr>
          <p:cNvCxnSpPr>
            <a:cxnSpLocks noGrp="1" noRot="1" noMove="1" noResize="1" noEditPoints="1" noAdjustHandles="1" noChangeArrowheads="1" noChangeShapeType="1"/>
          </p:cNvCxnSpPr>
          <p:nvPr/>
        </p:nvCxnSpPr>
        <p:spPr>
          <a:xfrm>
            <a:off x="6834124" y="292258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CA48236-9792-A000-3106-4E1A430D2A6B}"/>
              </a:ext>
            </a:extLst>
          </p:cNvPr>
          <p:cNvCxnSpPr>
            <a:cxnSpLocks noGrp="1" noRot="1" noMove="1" noResize="1" noEditPoints="1" noAdjustHandles="1" noChangeArrowheads="1" noChangeShapeType="1"/>
          </p:cNvCxnSpPr>
          <p:nvPr/>
        </p:nvCxnSpPr>
        <p:spPr>
          <a:xfrm>
            <a:off x="9164116"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Icon Exo planet BG">
            <a:hlinkClick r:id="rId8" action="ppaction://hlinksldjump"/>
            <a:extLst>
              <a:ext uri="{FF2B5EF4-FFF2-40B4-BE49-F238E27FC236}">
                <a16:creationId xmlns:a16="http://schemas.microsoft.com/office/drawing/2014/main" id="{5358BC3D-756A-11BB-05A0-B4A4D2DC7317}"/>
              </a:ext>
            </a:extLst>
          </p:cNvPr>
          <p:cNvSpPr>
            <a:spLocks noGrp="1" noRot="1" noMove="1" noResize="1" noEditPoints="1" noAdjustHandles="1" noChangeArrowheads="1" noChangeShapeType="1"/>
          </p:cNvSpPr>
          <p:nvPr/>
        </p:nvSpPr>
        <p:spPr>
          <a:xfrm>
            <a:off x="11076944" y="5753100"/>
            <a:ext cx="899112" cy="899112"/>
          </a:xfrm>
          <a:prstGeom prst="round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318725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par>
                                <p:cTn id="48" presetID="22" presetClass="entr" presetSubtype="4"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1500"/>
                            </p:stCondLst>
                            <p:childTnLst>
                              <p:par>
                                <p:cTn id="71" presetID="42" presetClass="path" presetSubtype="0" accel="50000" decel="50000" fill="hold" nodeType="afterEffect">
                                  <p:stCondLst>
                                    <p:cond delay="0"/>
                                  </p:stCondLst>
                                  <p:childTnLst>
                                    <p:animMotion origin="layout" path="M 8.33333E-7 -2.96296E-6 L 0.61354 -2.96296E-6 " pathEditMode="relative" rAng="0" ptsTypes="AA">
                                      <p:cBhvr>
                                        <p:cTn id="72" dur="2000" fill="hold"/>
                                        <p:tgtEl>
                                          <p:spTgt spid="7"/>
                                        </p:tgtEl>
                                        <p:attrNameLst>
                                          <p:attrName>ppt_x</p:attrName>
                                          <p:attrName>ppt_y</p:attrName>
                                        </p:attrNameLst>
                                      </p:cBhvr>
                                      <p:rCtr x="30677" y="0"/>
                                    </p:animMotion>
                                  </p:childTnLst>
                                </p:cTn>
                              </p:par>
                              <p:par>
                                <p:cTn id="73" presetID="42" presetClass="path" presetSubtype="0" accel="50000" decel="50000" fill="hold" nodeType="withEffect">
                                  <p:stCondLst>
                                    <p:cond delay="0"/>
                                  </p:stCondLst>
                                  <p:childTnLst>
                                    <p:animMotion origin="layout" path="M -4.79167E-6 3.7037E-6 L -0.61536 -0.00024 " pathEditMode="relative" rAng="0" ptsTypes="AA">
                                      <p:cBhvr>
                                        <p:cTn id="74" dur="2000" fill="hold"/>
                                        <p:tgtEl>
                                          <p:spTgt spid="8"/>
                                        </p:tgtEl>
                                        <p:attrNameLst>
                                          <p:attrName>ppt_x</p:attrName>
                                          <p:attrName>ppt_y</p:attrName>
                                        </p:attrNameLst>
                                      </p:cBhvr>
                                      <p:rCtr x="-30768" y="-23"/>
                                    </p:animMotion>
                                  </p:childTnLst>
                                </p:cTn>
                              </p:par>
                              <p:par>
                                <p:cTn id="75" presetID="8" presetClass="emph" presetSubtype="0" repeatCount="indefinite" fill="hold" grpId="1" nodeType="withEffect">
                                  <p:stCondLst>
                                    <p:cond delay="0"/>
                                  </p:stCondLst>
                                  <p:childTnLst>
                                    <p:animRot by="21600000">
                                      <p:cBhvr>
                                        <p:cTn id="7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13" grpId="0" animBg="1"/>
      <p:bldP spid="13" grpId="1" animBg="1"/>
      <p:bldP spid="10" grpId="0"/>
      <p:bldP spid="16" grpId="0"/>
      <p:bldP spid="19" grpId="0"/>
      <p:bldP spid="21" grpId="0"/>
      <p:bldP spid="22" grpId="0"/>
      <p:bldP spid="23" grpId="0"/>
      <p:bldP spid="24" grpId="0"/>
      <p:bldP spid="25"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692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0768" t="32105" r="10768" b="32105"/>
          <a:stretch/>
        </p:blipFill>
        <p:spPr>
          <a:xfrm>
            <a:off x="719579" y="1376313"/>
            <a:ext cx="10752842" cy="3270014"/>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144233" y="52795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99162" y="3799793"/>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a:spLocks noGrp="1" noRot="1" noMove="1" noResize="1" noEditPoints="1" noAdjustHandles="1" noChangeArrowheads="1" noChangeShapeType="1"/>
          </p:cNvSpPr>
          <p:nvPr/>
        </p:nvSpPr>
        <p:spPr>
          <a:xfrm>
            <a:off x="810705" y="575733"/>
            <a:ext cx="3570208"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Trappist-1e</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a:spLocks noGrp="1" noRot="1" noMove="1" noResize="1" noEditPoints="1" noAdjustHandles="1" noChangeArrowheads="1" noChangeShapeType="1"/>
          </p:cNvSpPr>
          <p:nvPr/>
        </p:nvSpPr>
        <p:spPr>
          <a:xfrm>
            <a:off x="810705" y="1440480"/>
            <a:ext cx="10114961" cy="1200329"/>
          </a:xfrm>
          <a:prstGeom prst="rect">
            <a:avLst/>
          </a:prstGeom>
          <a:noFill/>
        </p:spPr>
        <p:txBody>
          <a:bodyPr wrap="squar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TRAPPIST-1 e is a terrestrial exoplanet that orbits an M-type star. Its mass is 0.692 Earths, it takes 6.1 days to complete one orbit of its star, and is 0.02925 AU from its star. Its discovery was announced in 2017..</a:t>
            </a:r>
          </a:p>
        </p:txBody>
      </p:sp>
      <p:sp>
        <p:nvSpPr>
          <p:cNvPr id="3" name="TextBox 2">
            <a:extLst>
              <a:ext uri="{FF2B5EF4-FFF2-40B4-BE49-F238E27FC236}">
                <a16:creationId xmlns:a16="http://schemas.microsoft.com/office/drawing/2014/main" id="{86FF9A72-323A-EEE6-5EAD-E38AB8565A80}"/>
              </a:ext>
            </a:extLst>
          </p:cNvPr>
          <p:cNvSpPr txBox="1">
            <a:spLocks noGrp="1" noRot="1" noMove="1" noResize="1" noEditPoints="1" noAdjustHandles="1" noChangeArrowheads="1" noChangeShapeType="1"/>
          </p:cNvSpPr>
          <p:nvPr/>
        </p:nvSpPr>
        <p:spPr>
          <a:xfrm>
            <a:off x="810705" y="2826197"/>
            <a:ext cx="202331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Radius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409DC62-229B-FB10-AD5B-C60DCE20607B}"/>
              </a:ext>
            </a:extLst>
          </p:cNvPr>
          <p:cNvSpPr>
            <a:spLocks noGrp="1" noRot="1" noMove="1" noResize="1" noEditPoints="1" noAdjustHandles="1" noChangeArrowheads="1" noChangeShapeType="1"/>
          </p:cNvSpPr>
          <p:nvPr/>
        </p:nvSpPr>
        <p:spPr>
          <a:xfrm>
            <a:off x="3482700" y="38437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a:spLocks noGrp="1" noRot="1" noMove="1" noResize="1" noEditPoints="1" noAdjustHandles="1" noChangeArrowheads="1" noChangeShapeType="1"/>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Manual Operation 17">
            <a:hlinkClick r:id="rId7" action="ppaction://hlinksldjump"/>
            <a:extLst>
              <a:ext uri="{FF2B5EF4-FFF2-40B4-BE49-F238E27FC236}">
                <a16:creationId xmlns:a16="http://schemas.microsoft.com/office/drawing/2014/main" id="{A08577BF-FB24-6DB7-AEE5-3D8FB7B63330}"/>
              </a:ext>
            </a:extLst>
          </p:cNvPr>
          <p:cNvSpPr>
            <a:spLocks noGrp="1" noRot="1" noMove="1" noResize="1" noEditPoints="1" noAdjustHandles="1" noChangeArrowheads="1" noChangeShapeType="1"/>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
        <p:nvSpPr>
          <p:cNvPr id="10" name="TextBox 9">
            <a:extLst>
              <a:ext uri="{FF2B5EF4-FFF2-40B4-BE49-F238E27FC236}">
                <a16:creationId xmlns:a16="http://schemas.microsoft.com/office/drawing/2014/main" id="{D99AFB25-DD11-55C1-028F-075D59A242CA}"/>
              </a:ext>
            </a:extLst>
          </p:cNvPr>
          <p:cNvSpPr txBox="1">
            <a:spLocks noGrp="1" noRot="1" noMove="1" noResize="1" noEditPoints="1" noAdjustHandles="1" noChangeArrowheads="1" noChangeShapeType="1"/>
          </p:cNvSpPr>
          <p:nvPr/>
        </p:nvSpPr>
        <p:spPr>
          <a:xfrm>
            <a:off x="3039698"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Type</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512FA275-6069-51D9-AF4D-36378F4EA135}"/>
              </a:ext>
            </a:extLst>
          </p:cNvPr>
          <p:cNvSpPr txBox="1">
            <a:spLocks noGrp="1" noRot="1" noMove="1" noResize="1" noEditPoints="1" noAdjustHandles="1" noChangeArrowheads="1" noChangeShapeType="1"/>
          </p:cNvSpPr>
          <p:nvPr/>
        </p:nvSpPr>
        <p:spPr>
          <a:xfrm>
            <a:off x="4992974"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Mass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09165E2C-B887-B901-D109-CD2574D67E6B}"/>
              </a:ext>
            </a:extLst>
          </p:cNvPr>
          <p:cNvSpPr txBox="1">
            <a:spLocks noGrp="1" noRot="1" noMove="1" noResize="1" noEditPoints="1" noAdjustHandles="1" noChangeArrowheads="1" noChangeShapeType="1"/>
          </p:cNvSpPr>
          <p:nvPr/>
        </p:nvSpPr>
        <p:spPr>
          <a:xfrm>
            <a:off x="6946250"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Radius</a:t>
            </a:r>
            <a:endParaRPr lang="en-IN"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4321C62-3A5B-C120-1D1E-2D21BA9E3294}"/>
              </a:ext>
            </a:extLst>
          </p:cNvPr>
          <p:cNvSpPr txBox="1">
            <a:spLocks noGrp="1" noRot="1" noMove="1" noResize="1" noEditPoints="1" noAdjustHandles="1" noChangeArrowheads="1" noChangeShapeType="1"/>
          </p:cNvSpPr>
          <p:nvPr/>
        </p:nvSpPr>
        <p:spPr>
          <a:xfrm>
            <a:off x="9266614"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Period</a:t>
            </a:r>
            <a:endParaRPr lang="en-IN"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778B45A5-0960-AF7F-31EB-284CAC8AC95E}"/>
              </a:ext>
            </a:extLst>
          </p:cNvPr>
          <p:cNvSpPr txBox="1">
            <a:spLocks noGrp="1" noRot="1" noMove="1" noResize="1" noEditPoints="1" noAdjustHandles="1" noChangeArrowheads="1" noChangeShapeType="1"/>
          </p:cNvSpPr>
          <p:nvPr/>
        </p:nvSpPr>
        <p:spPr>
          <a:xfrm>
            <a:off x="810705" y="3202683"/>
            <a:ext cx="1838965"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0.92 x Earth</a:t>
            </a:r>
            <a:endParaRPr lang="en-IN"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3B38EED2-B395-E5E6-4D05-EC80E2339BF4}"/>
              </a:ext>
            </a:extLst>
          </p:cNvPr>
          <p:cNvSpPr txBox="1">
            <a:spLocks noGrp="1" noRot="1" noMove="1" noResize="1" noEditPoints="1" noAdjustHandles="1" noChangeArrowheads="1" noChangeShapeType="1"/>
          </p:cNvSpPr>
          <p:nvPr/>
        </p:nvSpPr>
        <p:spPr>
          <a:xfrm>
            <a:off x="3039698" y="3205123"/>
            <a:ext cx="1563248"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Terrestria</a:t>
            </a:r>
            <a:endParaRPr lang="en-IN"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7C9BB18A-F4C2-B311-CE85-6E5832146283}"/>
              </a:ext>
            </a:extLst>
          </p:cNvPr>
          <p:cNvSpPr txBox="1">
            <a:spLocks noGrp="1" noRot="1" noMove="1" noResize="1" noEditPoints="1" noAdjustHandles="1" noChangeArrowheads="1" noChangeShapeType="1"/>
          </p:cNvSpPr>
          <p:nvPr/>
        </p:nvSpPr>
        <p:spPr>
          <a:xfrm>
            <a:off x="4992974" y="3209036"/>
            <a:ext cx="1838965"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0.692 Earths</a:t>
            </a:r>
            <a:endParaRPr lang="en-IN"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59338B72-9DD3-8F3D-C072-C769F5921766}"/>
              </a:ext>
            </a:extLst>
          </p:cNvPr>
          <p:cNvSpPr txBox="1">
            <a:spLocks noGrp="1" noRot="1" noMove="1" noResize="1" noEditPoints="1" noAdjustHandles="1" noChangeArrowheads="1" noChangeShapeType="1"/>
          </p:cNvSpPr>
          <p:nvPr/>
        </p:nvSpPr>
        <p:spPr>
          <a:xfrm>
            <a:off x="6946250" y="3201737"/>
            <a:ext cx="1563248"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0.02925 AU</a:t>
            </a:r>
            <a:endParaRPr lang="en-IN"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A9AB8911-F01E-CAEF-662D-EFDC95DFA69D}"/>
              </a:ext>
            </a:extLst>
          </p:cNvPr>
          <p:cNvSpPr txBox="1">
            <a:spLocks noGrp="1" noRot="1" noMove="1" noResize="1" noEditPoints="1" noAdjustHandles="1" noChangeArrowheads="1" noChangeShapeType="1"/>
          </p:cNvSpPr>
          <p:nvPr/>
        </p:nvSpPr>
        <p:spPr>
          <a:xfrm>
            <a:off x="9266614" y="3202683"/>
            <a:ext cx="1287532"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6.1 days</a:t>
            </a:r>
            <a:endParaRPr lang="en-IN" dirty="0">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A6AA2629-3C0E-3561-71A1-B2EE234317F0}"/>
              </a:ext>
            </a:extLst>
          </p:cNvPr>
          <p:cNvCxnSpPr>
            <a:cxnSpLocks noGrp="1" noRot="1" noMove="1" noResize="1" noEditPoints="1" noAdjustHandles="1" noChangeArrowheads="1" noChangeShapeType="1"/>
          </p:cNvCxnSpPr>
          <p:nvPr/>
        </p:nvCxnSpPr>
        <p:spPr>
          <a:xfrm>
            <a:off x="2881151"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4ADCB30-7735-022C-F7A0-3046FD5A7E7D}"/>
              </a:ext>
            </a:extLst>
          </p:cNvPr>
          <p:cNvCxnSpPr>
            <a:cxnSpLocks noGrp="1" noRot="1" noMove="1" noResize="1" noEditPoints="1" noAdjustHandles="1" noChangeArrowheads="1" noChangeShapeType="1"/>
          </p:cNvCxnSpPr>
          <p:nvPr/>
        </p:nvCxnSpPr>
        <p:spPr>
          <a:xfrm>
            <a:off x="4871777" y="295037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A7B96-9728-2A9F-E616-AB47AF0C8098}"/>
              </a:ext>
            </a:extLst>
          </p:cNvPr>
          <p:cNvCxnSpPr>
            <a:cxnSpLocks noGrp="1" noRot="1" noMove="1" noResize="1" noEditPoints="1" noAdjustHandles="1" noChangeArrowheads="1" noChangeShapeType="1"/>
          </p:cNvCxnSpPr>
          <p:nvPr/>
        </p:nvCxnSpPr>
        <p:spPr>
          <a:xfrm>
            <a:off x="6834124" y="292258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CA48236-9792-A000-3106-4E1A430D2A6B}"/>
              </a:ext>
            </a:extLst>
          </p:cNvPr>
          <p:cNvCxnSpPr>
            <a:cxnSpLocks noGrp="1" noRot="1" noMove="1" noResize="1" noEditPoints="1" noAdjustHandles="1" noChangeArrowheads="1" noChangeShapeType="1"/>
          </p:cNvCxnSpPr>
          <p:nvPr/>
        </p:nvCxnSpPr>
        <p:spPr>
          <a:xfrm>
            <a:off x="9164116"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Icon Exo planet BG">
            <a:hlinkClick r:id="rId8" action="ppaction://hlinksldjump"/>
            <a:extLst>
              <a:ext uri="{FF2B5EF4-FFF2-40B4-BE49-F238E27FC236}">
                <a16:creationId xmlns:a16="http://schemas.microsoft.com/office/drawing/2014/main" id="{5358BC3D-756A-11BB-05A0-B4A4D2DC7317}"/>
              </a:ext>
            </a:extLst>
          </p:cNvPr>
          <p:cNvSpPr>
            <a:spLocks noGrp="1" noRot="1" noMove="1" noResize="1" noEditPoints="1" noAdjustHandles="1" noChangeArrowheads="1" noChangeShapeType="1"/>
          </p:cNvSpPr>
          <p:nvPr/>
        </p:nvSpPr>
        <p:spPr>
          <a:xfrm>
            <a:off x="11076944" y="5753100"/>
            <a:ext cx="899112" cy="899112"/>
          </a:xfrm>
          <a:prstGeom prst="round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722544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par>
                                <p:cTn id="48" presetID="22" presetClass="entr" presetSubtype="4"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1500"/>
                            </p:stCondLst>
                            <p:childTnLst>
                              <p:par>
                                <p:cTn id="71" presetID="42" presetClass="path" presetSubtype="0" accel="50000" decel="50000" fill="hold" nodeType="afterEffect">
                                  <p:stCondLst>
                                    <p:cond delay="0"/>
                                  </p:stCondLst>
                                  <p:childTnLst>
                                    <p:animMotion origin="layout" path="M 8.33333E-7 -2.96296E-6 L 0.61354 -2.96296E-6 " pathEditMode="relative" rAng="0" ptsTypes="AA">
                                      <p:cBhvr>
                                        <p:cTn id="72" dur="2000" fill="hold"/>
                                        <p:tgtEl>
                                          <p:spTgt spid="7"/>
                                        </p:tgtEl>
                                        <p:attrNameLst>
                                          <p:attrName>ppt_x</p:attrName>
                                          <p:attrName>ppt_y</p:attrName>
                                        </p:attrNameLst>
                                      </p:cBhvr>
                                      <p:rCtr x="30677" y="0"/>
                                    </p:animMotion>
                                  </p:childTnLst>
                                </p:cTn>
                              </p:par>
                              <p:par>
                                <p:cTn id="73" presetID="42" presetClass="path" presetSubtype="0" accel="50000" decel="50000" fill="hold" nodeType="withEffect">
                                  <p:stCondLst>
                                    <p:cond delay="0"/>
                                  </p:stCondLst>
                                  <p:childTnLst>
                                    <p:animMotion origin="layout" path="M -4.79167E-6 3.7037E-6 L -0.61536 -0.00024 " pathEditMode="relative" rAng="0" ptsTypes="AA">
                                      <p:cBhvr>
                                        <p:cTn id="74" dur="2000" fill="hold"/>
                                        <p:tgtEl>
                                          <p:spTgt spid="8"/>
                                        </p:tgtEl>
                                        <p:attrNameLst>
                                          <p:attrName>ppt_x</p:attrName>
                                          <p:attrName>ppt_y</p:attrName>
                                        </p:attrNameLst>
                                      </p:cBhvr>
                                      <p:rCtr x="-30768" y="-23"/>
                                    </p:animMotion>
                                  </p:childTnLst>
                                </p:cTn>
                              </p:par>
                              <p:par>
                                <p:cTn id="75" presetID="8" presetClass="emph" presetSubtype="0" repeatCount="indefinite" fill="hold" grpId="1" nodeType="withEffect">
                                  <p:stCondLst>
                                    <p:cond delay="0"/>
                                  </p:stCondLst>
                                  <p:childTnLst>
                                    <p:animRot by="21600000">
                                      <p:cBhvr>
                                        <p:cTn id="7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13" grpId="0" animBg="1"/>
      <p:bldP spid="13" grpId="1" animBg="1"/>
      <p:bldP spid="10" grpId="0"/>
      <p:bldP spid="16" grpId="0"/>
      <p:bldP spid="19" grpId="0"/>
      <p:bldP spid="21" grpId="0"/>
      <p:bldP spid="22" grpId="0"/>
      <p:bldP spid="23" grpId="0"/>
      <p:bldP spid="24" grpId="0"/>
      <p:bldP spid="25"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35450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0768" t="32105" r="10768" b="32105"/>
          <a:stretch/>
        </p:blipFill>
        <p:spPr>
          <a:xfrm>
            <a:off x="719579" y="1376313"/>
            <a:ext cx="10752842" cy="3270014"/>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144233" y="52795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99162" y="3799793"/>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a:spLocks noGrp="1" noRot="1" noMove="1" noResize="1" noEditPoints="1" noAdjustHandles="1" noChangeArrowheads="1" noChangeShapeType="1"/>
          </p:cNvSpPr>
          <p:nvPr/>
        </p:nvSpPr>
        <p:spPr>
          <a:xfrm>
            <a:off x="810705" y="575733"/>
            <a:ext cx="2031325"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K2-18b</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a:spLocks noGrp="1" noRot="1" noMove="1" noResize="1" noEditPoints="1" noAdjustHandles="1" noChangeArrowheads="1" noChangeShapeType="1"/>
          </p:cNvSpPr>
          <p:nvPr/>
        </p:nvSpPr>
        <p:spPr>
          <a:xfrm>
            <a:off x="810705" y="1440480"/>
            <a:ext cx="10114961" cy="923330"/>
          </a:xfrm>
          <a:prstGeom prst="rect">
            <a:avLst/>
          </a:prstGeom>
          <a:noFill/>
        </p:spPr>
        <p:txBody>
          <a:bodyPr wrap="squar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K2-18 b is a super Earth exoplanet that orbits an M-type star. Its mass is 8.92 Earths, it takes 32.9 days to complete one orbit of its star, and is 0.1429 AU from its star. Its discovery was announced in 2015.</a:t>
            </a:r>
          </a:p>
        </p:txBody>
      </p:sp>
      <p:sp>
        <p:nvSpPr>
          <p:cNvPr id="3" name="TextBox 2">
            <a:extLst>
              <a:ext uri="{FF2B5EF4-FFF2-40B4-BE49-F238E27FC236}">
                <a16:creationId xmlns:a16="http://schemas.microsoft.com/office/drawing/2014/main" id="{86FF9A72-323A-EEE6-5EAD-E38AB8565A80}"/>
              </a:ext>
            </a:extLst>
          </p:cNvPr>
          <p:cNvSpPr txBox="1">
            <a:spLocks noGrp="1" noRot="1" noMove="1" noResize="1" noEditPoints="1" noAdjustHandles="1" noChangeArrowheads="1" noChangeShapeType="1"/>
          </p:cNvSpPr>
          <p:nvPr/>
        </p:nvSpPr>
        <p:spPr>
          <a:xfrm>
            <a:off x="810705" y="2826197"/>
            <a:ext cx="202331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Radius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409DC62-229B-FB10-AD5B-C60DCE20607B}"/>
              </a:ext>
            </a:extLst>
          </p:cNvPr>
          <p:cNvSpPr>
            <a:spLocks noGrp="1" noRot="1" noMove="1" noResize="1" noEditPoints="1" noAdjustHandles="1" noChangeArrowheads="1" noChangeShapeType="1"/>
          </p:cNvSpPr>
          <p:nvPr/>
        </p:nvSpPr>
        <p:spPr>
          <a:xfrm>
            <a:off x="3482700" y="38437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a:spLocks noGrp="1" noRot="1" noMove="1" noResize="1" noEditPoints="1" noAdjustHandles="1" noChangeArrowheads="1" noChangeShapeType="1"/>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Manual Operation 17">
            <a:hlinkClick r:id="rId7" action="ppaction://hlinksldjump"/>
            <a:extLst>
              <a:ext uri="{FF2B5EF4-FFF2-40B4-BE49-F238E27FC236}">
                <a16:creationId xmlns:a16="http://schemas.microsoft.com/office/drawing/2014/main" id="{A08577BF-FB24-6DB7-AEE5-3D8FB7B63330}"/>
              </a:ext>
            </a:extLst>
          </p:cNvPr>
          <p:cNvSpPr>
            <a:spLocks noGrp="1" noRot="1" noMove="1" noResize="1" noEditPoints="1" noAdjustHandles="1" noChangeArrowheads="1" noChangeShapeType="1"/>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
        <p:nvSpPr>
          <p:cNvPr id="10" name="TextBox 9">
            <a:extLst>
              <a:ext uri="{FF2B5EF4-FFF2-40B4-BE49-F238E27FC236}">
                <a16:creationId xmlns:a16="http://schemas.microsoft.com/office/drawing/2014/main" id="{D99AFB25-DD11-55C1-028F-075D59A242CA}"/>
              </a:ext>
            </a:extLst>
          </p:cNvPr>
          <p:cNvSpPr txBox="1">
            <a:spLocks noGrp="1" noRot="1" noMove="1" noResize="1" noEditPoints="1" noAdjustHandles="1" noChangeArrowheads="1" noChangeShapeType="1"/>
          </p:cNvSpPr>
          <p:nvPr/>
        </p:nvSpPr>
        <p:spPr>
          <a:xfrm>
            <a:off x="3039698"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Type</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512FA275-6069-51D9-AF4D-36378F4EA135}"/>
              </a:ext>
            </a:extLst>
          </p:cNvPr>
          <p:cNvSpPr txBox="1">
            <a:spLocks noGrp="1" noRot="1" noMove="1" noResize="1" noEditPoints="1" noAdjustHandles="1" noChangeArrowheads="1" noChangeShapeType="1"/>
          </p:cNvSpPr>
          <p:nvPr/>
        </p:nvSpPr>
        <p:spPr>
          <a:xfrm>
            <a:off x="4992974"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Mass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09165E2C-B887-B901-D109-CD2574D67E6B}"/>
              </a:ext>
            </a:extLst>
          </p:cNvPr>
          <p:cNvSpPr txBox="1">
            <a:spLocks noGrp="1" noRot="1" noMove="1" noResize="1" noEditPoints="1" noAdjustHandles="1" noChangeArrowheads="1" noChangeShapeType="1"/>
          </p:cNvSpPr>
          <p:nvPr/>
        </p:nvSpPr>
        <p:spPr>
          <a:xfrm>
            <a:off x="6946250"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Radius</a:t>
            </a:r>
            <a:endParaRPr lang="en-IN"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4321C62-3A5B-C120-1D1E-2D21BA9E3294}"/>
              </a:ext>
            </a:extLst>
          </p:cNvPr>
          <p:cNvSpPr txBox="1">
            <a:spLocks noGrp="1" noRot="1" noMove="1" noResize="1" noEditPoints="1" noAdjustHandles="1" noChangeArrowheads="1" noChangeShapeType="1"/>
          </p:cNvSpPr>
          <p:nvPr/>
        </p:nvSpPr>
        <p:spPr>
          <a:xfrm>
            <a:off x="9266614"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Period</a:t>
            </a:r>
            <a:endParaRPr lang="en-IN"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778B45A5-0960-AF7F-31EB-284CAC8AC95E}"/>
              </a:ext>
            </a:extLst>
          </p:cNvPr>
          <p:cNvSpPr txBox="1">
            <a:spLocks noGrp="1" noRot="1" noMove="1" noResize="1" noEditPoints="1" noAdjustHandles="1" noChangeArrowheads="1" noChangeShapeType="1"/>
          </p:cNvSpPr>
          <p:nvPr/>
        </p:nvSpPr>
        <p:spPr>
          <a:xfrm>
            <a:off x="810705" y="3202683"/>
            <a:ext cx="1838965"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2.37 x Earth</a:t>
            </a:r>
            <a:endParaRPr lang="en-IN"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3B38EED2-B395-E5E6-4D05-EC80E2339BF4}"/>
              </a:ext>
            </a:extLst>
          </p:cNvPr>
          <p:cNvSpPr txBox="1">
            <a:spLocks noGrp="1" noRot="1" noMove="1" noResize="1" noEditPoints="1" noAdjustHandles="1" noChangeArrowheads="1" noChangeShapeType="1"/>
          </p:cNvSpPr>
          <p:nvPr/>
        </p:nvSpPr>
        <p:spPr>
          <a:xfrm>
            <a:off x="3039698" y="3205123"/>
            <a:ext cx="1701107" cy="369332"/>
          </a:xfrm>
          <a:prstGeom prst="rect">
            <a:avLst/>
          </a:prstGeom>
          <a:noFill/>
        </p:spPr>
        <p:txBody>
          <a:bodyPr wrap="none" rtlCol="0">
            <a:spAutoFit/>
          </a:bodyPr>
          <a:lstStyle/>
          <a:p>
            <a:r>
              <a:rPr lang="en-GB">
                <a:solidFill>
                  <a:schemeClr val="bg1"/>
                </a:solidFill>
                <a:effectLst>
                  <a:outerShdw blurRad="38100" dist="38100" dir="2700000" algn="tl">
                    <a:srgbClr val="000000">
                      <a:alpha val="43137"/>
                    </a:srgbClr>
                  </a:outerShdw>
                </a:effectLst>
                <a:latin typeface="Aptos Mono" panose="020B0009020202020204" pitchFamily="49" charset="0"/>
              </a:rPr>
              <a:t>Super Earth</a:t>
            </a:r>
            <a:endParaRPr lang="en-IN"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7C9BB18A-F4C2-B311-CE85-6E5832146283}"/>
              </a:ext>
            </a:extLst>
          </p:cNvPr>
          <p:cNvSpPr txBox="1">
            <a:spLocks noGrp="1" noRot="1" noMove="1" noResize="1" noEditPoints="1" noAdjustHandles="1" noChangeArrowheads="1" noChangeShapeType="1"/>
          </p:cNvSpPr>
          <p:nvPr/>
        </p:nvSpPr>
        <p:spPr>
          <a:xfrm>
            <a:off x="4992974" y="3209036"/>
            <a:ext cx="1563248"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8.92 Earth</a:t>
            </a:r>
            <a:endParaRPr lang="en-IN"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59338B72-9DD3-8F3D-C072-C769F5921766}"/>
              </a:ext>
            </a:extLst>
          </p:cNvPr>
          <p:cNvSpPr txBox="1">
            <a:spLocks noGrp="1" noRot="1" noMove="1" noResize="1" noEditPoints="1" noAdjustHandles="1" noChangeArrowheads="1" noChangeShapeType="1"/>
          </p:cNvSpPr>
          <p:nvPr/>
        </p:nvSpPr>
        <p:spPr>
          <a:xfrm>
            <a:off x="6946250" y="3201737"/>
            <a:ext cx="1425390"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0.1429 AU</a:t>
            </a:r>
            <a:endParaRPr lang="en-IN"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A9AB8911-F01E-CAEF-662D-EFDC95DFA69D}"/>
              </a:ext>
            </a:extLst>
          </p:cNvPr>
          <p:cNvSpPr txBox="1">
            <a:spLocks noGrp="1" noRot="1" noMove="1" noResize="1" noEditPoints="1" noAdjustHandles="1" noChangeArrowheads="1" noChangeShapeType="1"/>
          </p:cNvSpPr>
          <p:nvPr/>
        </p:nvSpPr>
        <p:spPr>
          <a:xfrm>
            <a:off x="9266614" y="3202683"/>
            <a:ext cx="1425390"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32.9 days</a:t>
            </a:r>
            <a:endParaRPr lang="en-IN" dirty="0">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A6AA2629-3C0E-3561-71A1-B2EE234317F0}"/>
              </a:ext>
            </a:extLst>
          </p:cNvPr>
          <p:cNvCxnSpPr>
            <a:cxnSpLocks noGrp="1" noRot="1" noMove="1" noResize="1" noEditPoints="1" noAdjustHandles="1" noChangeArrowheads="1" noChangeShapeType="1"/>
          </p:cNvCxnSpPr>
          <p:nvPr/>
        </p:nvCxnSpPr>
        <p:spPr>
          <a:xfrm>
            <a:off x="2881151"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4ADCB30-7735-022C-F7A0-3046FD5A7E7D}"/>
              </a:ext>
            </a:extLst>
          </p:cNvPr>
          <p:cNvCxnSpPr>
            <a:cxnSpLocks noGrp="1" noRot="1" noMove="1" noResize="1" noEditPoints="1" noAdjustHandles="1" noChangeArrowheads="1" noChangeShapeType="1"/>
          </p:cNvCxnSpPr>
          <p:nvPr/>
        </p:nvCxnSpPr>
        <p:spPr>
          <a:xfrm>
            <a:off x="4871777" y="295037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A7B96-9728-2A9F-E616-AB47AF0C8098}"/>
              </a:ext>
            </a:extLst>
          </p:cNvPr>
          <p:cNvCxnSpPr>
            <a:cxnSpLocks noGrp="1" noRot="1" noMove="1" noResize="1" noEditPoints="1" noAdjustHandles="1" noChangeArrowheads="1" noChangeShapeType="1"/>
          </p:cNvCxnSpPr>
          <p:nvPr/>
        </p:nvCxnSpPr>
        <p:spPr>
          <a:xfrm>
            <a:off x="6834124" y="292258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CA48236-9792-A000-3106-4E1A430D2A6B}"/>
              </a:ext>
            </a:extLst>
          </p:cNvPr>
          <p:cNvCxnSpPr>
            <a:cxnSpLocks noGrp="1" noRot="1" noMove="1" noResize="1" noEditPoints="1" noAdjustHandles="1" noChangeArrowheads="1" noChangeShapeType="1"/>
          </p:cNvCxnSpPr>
          <p:nvPr/>
        </p:nvCxnSpPr>
        <p:spPr>
          <a:xfrm>
            <a:off x="9164116"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Icon Exo planet BG">
            <a:hlinkClick r:id="rId8" action="ppaction://hlinksldjump"/>
            <a:extLst>
              <a:ext uri="{FF2B5EF4-FFF2-40B4-BE49-F238E27FC236}">
                <a16:creationId xmlns:a16="http://schemas.microsoft.com/office/drawing/2014/main" id="{5358BC3D-756A-11BB-05A0-B4A4D2DC7317}"/>
              </a:ext>
            </a:extLst>
          </p:cNvPr>
          <p:cNvSpPr>
            <a:spLocks noGrp="1" noRot="1" noMove="1" noResize="1" noEditPoints="1" noAdjustHandles="1" noChangeArrowheads="1" noChangeShapeType="1"/>
          </p:cNvSpPr>
          <p:nvPr/>
        </p:nvSpPr>
        <p:spPr>
          <a:xfrm>
            <a:off x="11076944" y="5753100"/>
            <a:ext cx="899112" cy="899112"/>
          </a:xfrm>
          <a:prstGeom prst="round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401796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par>
                                <p:cTn id="48" presetID="22" presetClass="entr" presetSubtype="4"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1500"/>
                            </p:stCondLst>
                            <p:childTnLst>
                              <p:par>
                                <p:cTn id="71" presetID="42" presetClass="path" presetSubtype="0" accel="50000" decel="50000" fill="hold" nodeType="afterEffect">
                                  <p:stCondLst>
                                    <p:cond delay="0"/>
                                  </p:stCondLst>
                                  <p:childTnLst>
                                    <p:animMotion origin="layout" path="M 8.33333E-7 -2.96296E-6 L 0.61354 -2.96296E-6 " pathEditMode="relative" rAng="0" ptsTypes="AA">
                                      <p:cBhvr>
                                        <p:cTn id="72" dur="2000" fill="hold"/>
                                        <p:tgtEl>
                                          <p:spTgt spid="7"/>
                                        </p:tgtEl>
                                        <p:attrNameLst>
                                          <p:attrName>ppt_x</p:attrName>
                                          <p:attrName>ppt_y</p:attrName>
                                        </p:attrNameLst>
                                      </p:cBhvr>
                                      <p:rCtr x="30677" y="0"/>
                                    </p:animMotion>
                                  </p:childTnLst>
                                </p:cTn>
                              </p:par>
                              <p:par>
                                <p:cTn id="73" presetID="42" presetClass="path" presetSubtype="0" accel="50000" decel="50000" fill="hold" nodeType="withEffect">
                                  <p:stCondLst>
                                    <p:cond delay="0"/>
                                  </p:stCondLst>
                                  <p:childTnLst>
                                    <p:animMotion origin="layout" path="M -4.79167E-6 3.7037E-6 L -0.61536 -0.00024 " pathEditMode="relative" rAng="0" ptsTypes="AA">
                                      <p:cBhvr>
                                        <p:cTn id="74" dur="2000" fill="hold"/>
                                        <p:tgtEl>
                                          <p:spTgt spid="8"/>
                                        </p:tgtEl>
                                        <p:attrNameLst>
                                          <p:attrName>ppt_x</p:attrName>
                                          <p:attrName>ppt_y</p:attrName>
                                        </p:attrNameLst>
                                      </p:cBhvr>
                                      <p:rCtr x="-30768" y="-23"/>
                                    </p:animMotion>
                                  </p:childTnLst>
                                </p:cTn>
                              </p:par>
                              <p:par>
                                <p:cTn id="75" presetID="8" presetClass="emph" presetSubtype="0" repeatCount="indefinite" fill="hold" grpId="1" nodeType="withEffect">
                                  <p:stCondLst>
                                    <p:cond delay="0"/>
                                  </p:stCondLst>
                                  <p:childTnLst>
                                    <p:animRot by="21600000">
                                      <p:cBhvr>
                                        <p:cTn id="7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13" grpId="0" animBg="1"/>
      <p:bldP spid="13" grpId="1" animBg="1"/>
      <p:bldP spid="10" grpId="0"/>
      <p:bldP spid="16" grpId="0"/>
      <p:bldP spid="19" grpId="0"/>
      <p:bldP spid="21" grpId="0"/>
      <p:bldP spid="22" grpId="0"/>
      <p:bldP spid="23" grpId="0"/>
      <p:bldP spid="24" grpId="0"/>
      <p:bldP spid="25"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0507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0768" t="32105" r="10768" b="32105"/>
          <a:stretch/>
        </p:blipFill>
        <p:spPr>
          <a:xfrm>
            <a:off x="719579" y="1376313"/>
            <a:ext cx="10752842" cy="3270014"/>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144233" y="52795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99162" y="3799793"/>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a:spLocks noGrp="1" noRot="1" noMove="1" noResize="1" noEditPoints="1" noAdjustHandles="1" noChangeArrowheads="1" noChangeShapeType="1"/>
          </p:cNvSpPr>
          <p:nvPr/>
        </p:nvSpPr>
        <p:spPr>
          <a:xfrm>
            <a:off x="810705" y="575733"/>
            <a:ext cx="3570208"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55 Cancri e</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a:spLocks noGrp="1" noRot="1" noMove="1" noResize="1" noEditPoints="1" noAdjustHandles="1" noChangeArrowheads="1" noChangeShapeType="1"/>
          </p:cNvSpPr>
          <p:nvPr/>
        </p:nvSpPr>
        <p:spPr>
          <a:xfrm>
            <a:off x="810705" y="1440480"/>
            <a:ext cx="10114961" cy="646331"/>
          </a:xfrm>
          <a:prstGeom prst="rect">
            <a:avLst/>
          </a:prstGeom>
          <a:noFill/>
        </p:spPr>
        <p:txBody>
          <a:bodyPr wrap="squar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This super hot world is covered in a global ocean of lava and has sparkling skies.</a:t>
            </a:r>
          </a:p>
        </p:txBody>
      </p:sp>
      <p:sp>
        <p:nvSpPr>
          <p:cNvPr id="3" name="TextBox 2">
            <a:extLst>
              <a:ext uri="{FF2B5EF4-FFF2-40B4-BE49-F238E27FC236}">
                <a16:creationId xmlns:a16="http://schemas.microsoft.com/office/drawing/2014/main" id="{86FF9A72-323A-EEE6-5EAD-E38AB8565A80}"/>
              </a:ext>
            </a:extLst>
          </p:cNvPr>
          <p:cNvSpPr txBox="1">
            <a:spLocks noGrp="1" noRot="1" noMove="1" noResize="1" noEditPoints="1" noAdjustHandles="1" noChangeArrowheads="1" noChangeShapeType="1"/>
          </p:cNvSpPr>
          <p:nvPr/>
        </p:nvSpPr>
        <p:spPr>
          <a:xfrm>
            <a:off x="810705" y="2826197"/>
            <a:ext cx="202331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Radius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409DC62-229B-FB10-AD5B-C60DCE20607B}"/>
              </a:ext>
            </a:extLst>
          </p:cNvPr>
          <p:cNvSpPr>
            <a:spLocks noGrp="1" noRot="1" noMove="1" noResize="1" noEditPoints="1" noAdjustHandles="1" noChangeArrowheads="1" noChangeShapeType="1"/>
          </p:cNvSpPr>
          <p:nvPr/>
        </p:nvSpPr>
        <p:spPr>
          <a:xfrm>
            <a:off x="3482700" y="38437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a:spLocks noGrp="1" noRot="1" noMove="1" noResize="1" noEditPoints="1" noAdjustHandles="1" noChangeArrowheads="1" noChangeShapeType="1"/>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Manual Operation 17">
            <a:hlinkClick r:id="rId7" action="ppaction://hlinksldjump"/>
            <a:extLst>
              <a:ext uri="{FF2B5EF4-FFF2-40B4-BE49-F238E27FC236}">
                <a16:creationId xmlns:a16="http://schemas.microsoft.com/office/drawing/2014/main" id="{A08577BF-FB24-6DB7-AEE5-3D8FB7B63330}"/>
              </a:ext>
            </a:extLst>
          </p:cNvPr>
          <p:cNvSpPr>
            <a:spLocks noGrp="1" noRot="1" noMove="1" noResize="1" noEditPoints="1" noAdjustHandles="1" noChangeArrowheads="1" noChangeShapeType="1"/>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
        <p:nvSpPr>
          <p:cNvPr id="10" name="TextBox 9">
            <a:extLst>
              <a:ext uri="{FF2B5EF4-FFF2-40B4-BE49-F238E27FC236}">
                <a16:creationId xmlns:a16="http://schemas.microsoft.com/office/drawing/2014/main" id="{D99AFB25-DD11-55C1-028F-075D59A242CA}"/>
              </a:ext>
            </a:extLst>
          </p:cNvPr>
          <p:cNvSpPr txBox="1">
            <a:spLocks noGrp="1" noRot="1" noMove="1" noResize="1" noEditPoints="1" noAdjustHandles="1" noChangeArrowheads="1" noChangeShapeType="1"/>
          </p:cNvSpPr>
          <p:nvPr/>
        </p:nvSpPr>
        <p:spPr>
          <a:xfrm>
            <a:off x="3039698"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Type</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512FA275-6069-51D9-AF4D-36378F4EA135}"/>
              </a:ext>
            </a:extLst>
          </p:cNvPr>
          <p:cNvSpPr txBox="1">
            <a:spLocks noGrp="1" noRot="1" noMove="1" noResize="1" noEditPoints="1" noAdjustHandles="1" noChangeArrowheads="1" noChangeShapeType="1"/>
          </p:cNvSpPr>
          <p:nvPr/>
        </p:nvSpPr>
        <p:spPr>
          <a:xfrm>
            <a:off x="4992974"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Mass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09165E2C-B887-B901-D109-CD2574D67E6B}"/>
              </a:ext>
            </a:extLst>
          </p:cNvPr>
          <p:cNvSpPr txBox="1">
            <a:spLocks noGrp="1" noRot="1" noMove="1" noResize="1" noEditPoints="1" noAdjustHandles="1" noChangeArrowheads="1" noChangeShapeType="1"/>
          </p:cNvSpPr>
          <p:nvPr/>
        </p:nvSpPr>
        <p:spPr>
          <a:xfrm>
            <a:off x="6946250"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Radius</a:t>
            </a:r>
            <a:endParaRPr lang="en-IN"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4321C62-3A5B-C120-1D1E-2D21BA9E3294}"/>
              </a:ext>
            </a:extLst>
          </p:cNvPr>
          <p:cNvSpPr txBox="1">
            <a:spLocks noGrp="1" noRot="1" noMove="1" noResize="1" noEditPoints="1" noAdjustHandles="1" noChangeArrowheads="1" noChangeShapeType="1"/>
          </p:cNvSpPr>
          <p:nvPr/>
        </p:nvSpPr>
        <p:spPr>
          <a:xfrm>
            <a:off x="9266614"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Period</a:t>
            </a:r>
            <a:endParaRPr lang="en-IN"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778B45A5-0960-AF7F-31EB-284CAC8AC95E}"/>
              </a:ext>
            </a:extLst>
          </p:cNvPr>
          <p:cNvSpPr txBox="1">
            <a:spLocks noGrp="1" noRot="1" noMove="1" noResize="1" noEditPoints="1" noAdjustHandles="1" noChangeArrowheads="1" noChangeShapeType="1"/>
          </p:cNvSpPr>
          <p:nvPr/>
        </p:nvSpPr>
        <p:spPr>
          <a:xfrm>
            <a:off x="810705" y="3202683"/>
            <a:ext cx="1976823"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1.875 x Earth</a:t>
            </a:r>
            <a:endParaRPr lang="en-IN"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3B38EED2-B395-E5E6-4D05-EC80E2339BF4}"/>
              </a:ext>
            </a:extLst>
          </p:cNvPr>
          <p:cNvSpPr txBox="1">
            <a:spLocks noGrp="1" noRot="1" noMove="1" noResize="1" noEditPoints="1" noAdjustHandles="1" noChangeArrowheads="1" noChangeShapeType="1"/>
          </p:cNvSpPr>
          <p:nvPr/>
        </p:nvSpPr>
        <p:spPr>
          <a:xfrm>
            <a:off x="3039698" y="3205123"/>
            <a:ext cx="1701107" cy="369332"/>
          </a:xfrm>
          <a:prstGeom prst="rect">
            <a:avLst/>
          </a:prstGeom>
          <a:noFill/>
        </p:spPr>
        <p:txBody>
          <a:bodyPr wrap="none" rtlCol="0">
            <a:spAutoFit/>
          </a:bodyPr>
          <a:lstStyle/>
          <a:p>
            <a:r>
              <a:rPr lang="en-GB">
                <a:solidFill>
                  <a:schemeClr val="bg1"/>
                </a:solidFill>
                <a:effectLst>
                  <a:outerShdw blurRad="38100" dist="38100" dir="2700000" algn="tl">
                    <a:srgbClr val="000000">
                      <a:alpha val="43137"/>
                    </a:srgbClr>
                  </a:outerShdw>
                </a:effectLst>
                <a:latin typeface="Aptos Mono" panose="020B0009020202020204" pitchFamily="49" charset="0"/>
              </a:rPr>
              <a:t>Super Earth</a:t>
            </a:r>
            <a:endParaRPr lang="en-IN"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7C9BB18A-F4C2-B311-CE85-6E5832146283}"/>
              </a:ext>
            </a:extLst>
          </p:cNvPr>
          <p:cNvSpPr txBox="1">
            <a:spLocks noGrp="1" noRot="1" noMove="1" noResize="1" noEditPoints="1" noAdjustHandles="1" noChangeArrowheads="1" noChangeShapeType="1"/>
          </p:cNvSpPr>
          <p:nvPr/>
        </p:nvSpPr>
        <p:spPr>
          <a:xfrm>
            <a:off x="4992974" y="3209036"/>
            <a:ext cx="1701107"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7.99 Earths</a:t>
            </a:r>
            <a:endParaRPr lang="en-IN"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59338B72-9DD3-8F3D-C072-C769F5921766}"/>
              </a:ext>
            </a:extLst>
          </p:cNvPr>
          <p:cNvSpPr txBox="1">
            <a:spLocks noGrp="1" noRot="1" noMove="1" noResize="1" noEditPoints="1" noAdjustHandles="1" noChangeArrowheads="1" noChangeShapeType="1"/>
          </p:cNvSpPr>
          <p:nvPr/>
        </p:nvSpPr>
        <p:spPr>
          <a:xfrm>
            <a:off x="6946250" y="3201737"/>
            <a:ext cx="1563248"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0.01544 AU</a:t>
            </a:r>
            <a:endParaRPr lang="en-IN"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A9AB8911-F01E-CAEF-662D-EFDC95DFA69D}"/>
              </a:ext>
            </a:extLst>
          </p:cNvPr>
          <p:cNvSpPr txBox="1">
            <a:spLocks noGrp="1" noRot="1" noMove="1" noResize="1" noEditPoints="1" noAdjustHandles="1" noChangeArrowheads="1" noChangeShapeType="1"/>
          </p:cNvSpPr>
          <p:nvPr/>
        </p:nvSpPr>
        <p:spPr>
          <a:xfrm>
            <a:off x="9266614" y="3202683"/>
            <a:ext cx="1287532"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0.7 days</a:t>
            </a:r>
            <a:endParaRPr lang="en-IN" dirty="0">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A6AA2629-3C0E-3561-71A1-B2EE234317F0}"/>
              </a:ext>
            </a:extLst>
          </p:cNvPr>
          <p:cNvCxnSpPr>
            <a:cxnSpLocks noGrp="1" noRot="1" noMove="1" noResize="1" noEditPoints="1" noAdjustHandles="1" noChangeArrowheads="1" noChangeShapeType="1"/>
          </p:cNvCxnSpPr>
          <p:nvPr/>
        </p:nvCxnSpPr>
        <p:spPr>
          <a:xfrm>
            <a:off x="2881151"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4ADCB30-7735-022C-F7A0-3046FD5A7E7D}"/>
              </a:ext>
            </a:extLst>
          </p:cNvPr>
          <p:cNvCxnSpPr>
            <a:cxnSpLocks noGrp="1" noRot="1" noMove="1" noResize="1" noEditPoints="1" noAdjustHandles="1" noChangeArrowheads="1" noChangeShapeType="1"/>
          </p:cNvCxnSpPr>
          <p:nvPr/>
        </p:nvCxnSpPr>
        <p:spPr>
          <a:xfrm>
            <a:off x="4871777" y="295037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A7B96-9728-2A9F-E616-AB47AF0C8098}"/>
              </a:ext>
            </a:extLst>
          </p:cNvPr>
          <p:cNvCxnSpPr>
            <a:cxnSpLocks noGrp="1" noRot="1" noMove="1" noResize="1" noEditPoints="1" noAdjustHandles="1" noChangeArrowheads="1" noChangeShapeType="1"/>
          </p:cNvCxnSpPr>
          <p:nvPr/>
        </p:nvCxnSpPr>
        <p:spPr>
          <a:xfrm>
            <a:off x="6834124" y="292258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CA48236-9792-A000-3106-4E1A430D2A6B}"/>
              </a:ext>
            </a:extLst>
          </p:cNvPr>
          <p:cNvCxnSpPr>
            <a:cxnSpLocks noGrp="1" noRot="1" noMove="1" noResize="1" noEditPoints="1" noAdjustHandles="1" noChangeArrowheads="1" noChangeShapeType="1"/>
          </p:cNvCxnSpPr>
          <p:nvPr/>
        </p:nvCxnSpPr>
        <p:spPr>
          <a:xfrm>
            <a:off x="9164116"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Icon Exo planet BG">
            <a:hlinkClick r:id="rId8" action="ppaction://hlinksldjump"/>
            <a:extLst>
              <a:ext uri="{FF2B5EF4-FFF2-40B4-BE49-F238E27FC236}">
                <a16:creationId xmlns:a16="http://schemas.microsoft.com/office/drawing/2014/main" id="{5358BC3D-756A-11BB-05A0-B4A4D2DC7317}"/>
              </a:ext>
            </a:extLst>
          </p:cNvPr>
          <p:cNvSpPr>
            <a:spLocks noGrp="1" noRot="1" noMove="1" noResize="1" noEditPoints="1" noAdjustHandles="1" noChangeArrowheads="1" noChangeShapeType="1"/>
          </p:cNvSpPr>
          <p:nvPr/>
        </p:nvSpPr>
        <p:spPr>
          <a:xfrm>
            <a:off x="11076944" y="5753100"/>
            <a:ext cx="899112" cy="899112"/>
          </a:xfrm>
          <a:prstGeom prst="round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274151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par>
                                <p:cTn id="48" presetID="22" presetClass="entr" presetSubtype="4"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1500"/>
                            </p:stCondLst>
                            <p:childTnLst>
                              <p:par>
                                <p:cTn id="71" presetID="42" presetClass="path" presetSubtype="0" accel="50000" decel="50000" fill="hold" nodeType="afterEffect">
                                  <p:stCondLst>
                                    <p:cond delay="0"/>
                                  </p:stCondLst>
                                  <p:childTnLst>
                                    <p:animMotion origin="layout" path="M 8.33333E-7 -2.96296E-6 L 0.61354 -2.96296E-6 " pathEditMode="relative" rAng="0" ptsTypes="AA">
                                      <p:cBhvr>
                                        <p:cTn id="72" dur="2000" fill="hold"/>
                                        <p:tgtEl>
                                          <p:spTgt spid="7"/>
                                        </p:tgtEl>
                                        <p:attrNameLst>
                                          <p:attrName>ppt_x</p:attrName>
                                          <p:attrName>ppt_y</p:attrName>
                                        </p:attrNameLst>
                                      </p:cBhvr>
                                      <p:rCtr x="30677" y="0"/>
                                    </p:animMotion>
                                  </p:childTnLst>
                                </p:cTn>
                              </p:par>
                              <p:par>
                                <p:cTn id="73" presetID="42" presetClass="path" presetSubtype="0" accel="50000" decel="50000" fill="hold" nodeType="withEffect">
                                  <p:stCondLst>
                                    <p:cond delay="0"/>
                                  </p:stCondLst>
                                  <p:childTnLst>
                                    <p:animMotion origin="layout" path="M -4.79167E-6 3.7037E-6 L -0.61536 -0.00024 " pathEditMode="relative" rAng="0" ptsTypes="AA">
                                      <p:cBhvr>
                                        <p:cTn id="74" dur="2000" fill="hold"/>
                                        <p:tgtEl>
                                          <p:spTgt spid="8"/>
                                        </p:tgtEl>
                                        <p:attrNameLst>
                                          <p:attrName>ppt_x</p:attrName>
                                          <p:attrName>ppt_y</p:attrName>
                                        </p:attrNameLst>
                                      </p:cBhvr>
                                      <p:rCtr x="-30768" y="-23"/>
                                    </p:animMotion>
                                  </p:childTnLst>
                                </p:cTn>
                              </p:par>
                              <p:par>
                                <p:cTn id="75" presetID="8" presetClass="emph" presetSubtype="0" repeatCount="indefinite" fill="hold" grpId="1" nodeType="withEffect">
                                  <p:stCondLst>
                                    <p:cond delay="0"/>
                                  </p:stCondLst>
                                  <p:childTnLst>
                                    <p:animRot by="21600000">
                                      <p:cBhvr>
                                        <p:cTn id="7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13" grpId="0" animBg="1"/>
      <p:bldP spid="13" grpId="1" animBg="1"/>
      <p:bldP spid="10" grpId="0"/>
      <p:bldP spid="16" grpId="0"/>
      <p:bldP spid="19" grpId="0"/>
      <p:bldP spid="21" grpId="0"/>
      <p:bldP spid="22" grpId="0"/>
      <p:bldP spid="23" grpId="0"/>
      <p:bldP spid="24" grpId="0"/>
      <p:bldP spid="25"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408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0768" t="32105" r="10768" b="32105"/>
          <a:stretch/>
        </p:blipFill>
        <p:spPr>
          <a:xfrm>
            <a:off x="719579" y="1376313"/>
            <a:ext cx="10752842" cy="3270014"/>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144233" y="52795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99162" y="3799793"/>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a:spLocks noGrp="1" noRot="1" noMove="1" noResize="1" noEditPoints="1" noAdjustHandles="1" noChangeArrowheads="1" noChangeShapeType="1"/>
          </p:cNvSpPr>
          <p:nvPr/>
        </p:nvSpPr>
        <p:spPr>
          <a:xfrm>
            <a:off x="810705" y="575733"/>
            <a:ext cx="2646878"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Wasp-12b</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a:spLocks noGrp="1" noRot="1" noMove="1" noResize="1" noEditPoints="1" noAdjustHandles="1" noChangeArrowheads="1" noChangeShapeType="1"/>
          </p:cNvSpPr>
          <p:nvPr/>
        </p:nvSpPr>
        <p:spPr>
          <a:xfrm>
            <a:off x="810705" y="1440480"/>
            <a:ext cx="10114961" cy="923330"/>
          </a:xfrm>
          <a:prstGeom prst="rect">
            <a:avLst/>
          </a:prstGeom>
          <a:noFill/>
        </p:spPr>
        <p:txBody>
          <a:bodyPr wrap="squar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The doomed planet WASP-12b is a hot Jupiter that orbits so close to its parent star, it's being torn apart. It takes this alien world only 1.1 days to completely circle its sun.</a:t>
            </a:r>
          </a:p>
        </p:txBody>
      </p:sp>
      <p:sp>
        <p:nvSpPr>
          <p:cNvPr id="3" name="TextBox 2">
            <a:extLst>
              <a:ext uri="{FF2B5EF4-FFF2-40B4-BE49-F238E27FC236}">
                <a16:creationId xmlns:a16="http://schemas.microsoft.com/office/drawing/2014/main" id="{86FF9A72-323A-EEE6-5EAD-E38AB8565A80}"/>
              </a:ext>
            </a:extLst>
          </p:cNvPr>
          <p:cNvSpPr txBox="1">
            <a:spLocks noGrp="1" noRot="1" noMove="1" noResize="1" noEditPoints="1" noAdjustHandles="1" noChangeArrowheads="1" noChangeShapeType="1"/>
          </p:cNvSpPr>
          <p:nvPr/>
        </p:nvSpPr>
        <p:spPr>
          <a:xfrm>
            <a:off x="810705" y="2826197"/>
            <a:ext cx="202331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Radius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409DC62-229B-FB10-AD5B-C60DCE20607B}"/>
              </a:ext>
            </a:extLst>
          </p:cNvPr>
          <p:cNvSpPr>
            <a:spLocks noGrp="1" noRot="1" noMove="1" noResize="1" noEditPoints="1" noAdjustHandles="1" noChangeArrowheads="1" noChangeShapeType="1"/>
          </p:cNvSpPr>
          <p:nvPr/>
        </p:nvSpPr>
        <p:spPr>
          <a:xfrm>
            <a:off x="3482700" y="38437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a:spLocks noGrp="1" noRot="1" noMove="1" noResize="1" noEditPoints="1" noAdjustHandles="1" noChangeArrowheads="1" noChangeShapeType="1"/>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Manual Operation 17">
            <a:hlinkClick r:id="rId7" action="ppaction://hlinksldjump"/>
            <a:extLst>
              <a:ext uri="{FF2B5EF4-FFF2-40B4-BE49-F238E27FC236}">
                <a16:creationId xmlns:a16="http://schemas.microsoft.com/office/drawing/2014/main" id="{A08577BF-FB24-6DB7-AEE5-3D8FB7B63330}"/>
              </a:ext>
            </a:extLst>
          </p:cNvPr>
          <p:cNvSpPr>
            <a:spLocks noGrp="1" noRot="1" noMove="1" noResize="1" noEditPoints="1" noAdjustHandles="1" noChangeArrowheads="1" noChangeShapeType="1"/>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
        <p:nvSpPr>
          <p:cNvPr id="10" name="TextBox 9">
            <a:extLst>
              <a:ext uri="{FF2B5EF4-FFF2-40B4-BE49-F238E27FC236}">
                <a16:creationId xmlns:a16="http://schemas.microsoft.com/office/drawing/2014/main" id="{D99AFB25-DD11-55C1-028F-075D59A242CA}"/>
              </a:ext>
            </a:extLst>
          </p:cNvPr>
          <p:cNvSpPr txBox="1">
            <a:spLocks noGrp="1" noRot="1" noMove="1" noResize="1" noEditPoints="1" noAdjustHandles="1" noChangeArrowheads="1" noChangeShapeType="1"/>
          </p:cNvSpPr>
          <p:nvPr/>
        </p:nvSpPr>
        <p:spPr>
          <a:xfrm>
            <a:off x="3039698"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Type</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512FA275-6069-51D9-AF4D-36378F4EA135}"/>
              </a:ext>
            </a:extLst>
          </p:cNvPr>
          <p:cNvSpPr txBox="1">
            <a:spLocks noGrp="1" noRot="1" noMove="1" noResize="1" noEditPoints="1" noAdjustHandles="1" noChangeArrowheads="1" noChangeShapeType="1"/>
          </p:cNvSpPr>
          <p:nvPr/>
        </p:nvSpPr>
        <p:spPr>
          <a:xfrm>
            <a:off x="4992974"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Mass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09165E2C-B887-B901-D109-CD2574D67E6B}"/>
              </a:ext>
            </a:extLst>
          </p:cNvPr>
          <p:cNvSpPr txBox="1">
            <a:spLocks noGrp="1" noRot="1" noMove="1" noResize="1" noEditPoints="1" noAdjustHandles="1" noChangeArrowheads="1" noChangeShapeType="1"/>
          </p:cNvSpPr>
          <p:nvPr/>
        </p:nvSpPr>
        <p:spPr>
          <a:xfrm>
            <a:off x="6946250"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Radius</a:t>
            </a:r>
            <a:endParaRPr lang="en-IN"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4321C62-3A5B-C120-1D1E-2D21BA9E3294}"/>
              </a:ext>
            </a:extLst>
          </p:cNvPr>
          <p:cNvSpPr txBox="1">
            <a:spLocks noGrp="1" noRot="1" noMove="1" noResize="1" noEditPoints="1" noAdjustHandles="1" noChangeArrowheads="1" noChangeShapeType="1"/>
          </p:cNvSpPr>
          <p:nvPr/>
        </p:nvSpPr>
        <p:spPr>
          <a:xfrm>
            <a:off x="9266614"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Period</a:t>
            </a:r>
            <a:endParaRPr lang="en-IN"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778B45A5-0960-AF7F-31EB-284CAC8AC95E}"/>
              </a:ext>
            </a:extLst>
          </p:cNvPr>
          <p:cNvSpPr txBox="1">
            <a:spLocks noGrp="1" noRot="1" noMove="1" noResize="1" noEditPoints="1" noAdjustHandles="1" noChangeArrowheads="1" noChangeShapeType="1"/>
          </p:cNvSpPr>
          <p:nvPr/>
        </p:nvSpPr>
        <p:spPr>
          <a:xfrm>
            <a:off x="810705" y="3202683"/>
            <a:ext cx="1976823"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1.937xJupiter</a:t>
            </a:r>
            <a:endParaRPr lang="en-IN"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3B38EED2-B395-E5E6-4D05-EC80E2339BF4}"/>
              </a:ext>
            </a:extLst>
          </p:cNvPr>
          <p:cNvSpPr txBox="1">
            <a:spLocks noGrp="1" noRot="1" noMove="1" noResize="1" noEditPoints="1" noAdjustHandles="1" noChangeArrowheads="1" noChangeShapeType="1"/>
          </p:cNvSpPr>
          <p:nvPr/>
        </p:nvSpPr>
        <p:spPr>
          <a:xfrm>
            <a:off x="3039698" y="3205123"/>
            <a:ext cx="1425390"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Gas Giant</a:t>
            </a:r>
            <a:endParaRPr lang="en-IN"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7C9BB18A-F4C2-B311-CE85-6E5832146283}"/>
              </a:ext>
            </a:extLst>
          </p:cNvPr>
          <p:cNvSpPr txBox="1">
            <a:spLocks noGrp="1" noRot="1" noMove="1" noResize="1" noEditPoints="1" noAdjustHandles="1" noChangeArrowheads="1" noChangeShapeType="1"/>
          </p:cNvSpPr>
          <p:nvPr/>
        </p:nvSpPr>
        <p:spPr>
          <a:xfrm>
            <a:off x="4992974" y="3209036"/>
            <a:ext cx="1976823"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1.465Jupiters</a:t>
            </a:r>
            <a:endParaRPr lang="en-IN"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59338B72-9DD3-8F3D-C072-C769F5921766}"/>
              </a:ext>
            </a:extLst>
          </p:cNvPr>
          <p:cNvSpPr txBox="1">
            <a:spLocks noGrp="1" noRot="1" noMove="1" noResize="1" noEditPoints="1" noAdjustHandles="1" noChangeArrowheads="1" noChangeShapeType="1"/>
          </p:cNvSpPr>
          <p:nvPr/>
        </p:nvSpPr>
        <p:spPr>
          <a:xfrm>
            <a:off x="6946250" y="3201737"/>
            <a:ext cx="1425390"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0.0232 AU</a:t>
            </a:r>
            <a:endParaRPr lang="en-IN"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A9AB8911-F01E-CAEF-662D-EFDC95DFA69D}"/>
              </a:ext>
            </a:extLst>
          </p:cNvPr>
          <p:cNvSpPr txBox="1">
            <a:spLocks noGrp="1" noRot="1" noMove="1" noResize="1" noEditPoints="1" noAdjustHandles="1" noChangeArrowheads="1" noChangeShapeType="1"/>
          </p:cNvSpPr>
          <p:nvPr/>
        </p:nvSpPr>
        <p:spPr>
          <a:xfrm>
            <a:off x="9266614" y="3202683"/>
            <a:ext cx="1287532" cy="369332"/>
          </a:xfrm>
          <a:prstGeom prst="rect">
            <a:avLst/>
          </a:prstGeom>
          <a:noFill/>
        </p:spPr>
        <p:txBody>
          <a:bodyPr wrap="none" rtlCol="0">
            <a:spAutoFit/>
          </a:bodyPr>
          <a:lstStyle/>
          <a:p>
            <a:r>
              <a:rPr lang="en-GB">
                <a:solidFill>
                  <a:schemeClr val="bg1"/>
                </a:solidFill>
                <a:effectLst>
                  <a:outerShdw blurRad="38100" dist="38100" dir="2700000" algn="tl">
                    <a:srgbClr val="000000">
                      <a:alpha val="43137"/>
                    </a:srgbClr>
                  </a:outerShdw>
                </a:effectLst>
                <a:latin typeface="Aptos Mono" panose="020B0009020202020204" pitchFamily="49" charset="0"/>
              </a:rPr>
              <a:t>1.1 days</a:t>
            </a:r>
            <a:endParaRPr lang="en-IN" dirty="0">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A6AA2629-3C0E-3561-71A1-B2EE234317F0}"/>
              </a:ext>
            </a:extLst>
          </p:cNvPr>
          <p:cNvCxnSpPr>
            <a:cxnSpLocks noGrp="1" noRot="1" noMove="1" noResize="1" noEditPoints="1" noAdjustHandles="1" noChangeArrowheads="1" noChangeShapeType="1"/>
          </p:cNvCxnSpPr>
          <p:nvPr/>
        </p:nvCxnSpPr>
        <p:spPr>
          <a:xfrm>
            <a:off x="2881151"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4ADCB30-7735-022C-F7A0-3046FD5A7E7D}"/>
              </a:ext>
            </a:extLst>
          </p:cNvPr>
          <p:cNvCxnSpPr>
            <a:cxnSpLocks noGrp="1" noRot="1" noMove="1" noResize="1" noEditPoints="1" noAdjustHandles="1" noChangeArrowheads="1" noChangeShapeType="1"/>
          </p:cNvCxnSpPr>
          <p:nvPr/>
        </p:nvCxnSpPr>
        <p:spPr>
          <a:xfrm>
            <a:off x="4871777" y="295037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A7B96-9728-2A9F-E616-AB47AF0C8098}"/>
              </a:ext>
            </a:extLst>
          </p:cNvPr>
          <p:cNvCxnSpPr>
            <a:cxnSpLocks noGrp="1" noRot="1" noMove="1" noResize="1" noEditPoints="1" noAdjustHandles="1" noChangeArrowheads="1" noChangeShapeType="1"/>
          </p:cNvCxnSpPr>
          <p:nvPr/>
        </p:nvCxnSpPr>
        <p:spPr>
          <a:xfrm>
            <a:off x="6834124" y="292258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CA48236-9792-A000-3106-4E1A430D2A6B}"/>
              </a:ext>
            </a:extLst>
          </p:cNvPr>
          <p:cNvCxnSpPr>
            <a:cxnSpLocks noGrp="1" noRot="1" noMove="1" noResize="1" noEditPoints="1" noAdjustHandles="1" noChangeArrowheads="1" noChangeShapeType="1"/>
          </p:cNvCxnSpPr>
          <p:nvPr/>
        </p:nvCxnSpPr>
        <p:spPr>
          <a:xfrm>
            <a:off x="9164116"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Icon Exo planet BG">
            <a:hlinkClick r:id="rId8" action="ppaction://hlinksldjump"/>
            <a:extLst>
              <a:ext uri="{FF2B5EF4-FFF2-40B4-BE49-F238E27FC236}">
                <a16:creationId xmlns:a16="http://schemas.microsoft.com/office/drawing/2014/main" id="{5358BC3D-756A-11BB-05A0-B4A4D2DC7317}"/>
              </a:ext>
            </a:extLst>
          </p:cNvPr>
          <p:cNvSpPr>
            <a:spLocks noGrp="1" noRot="1" noMove="1" noResize="1" noEditPoints="1" noAdjustHandles="1" noChangeArrowheads="1" noChangeShapeType="1"/>
          </p:cNvSpPr>
          <p:nvPr/>
        </p:nvSpPr>
        <p:spPr>
          <a:xfrm>
            <a:off x="11076944" y="5753100"/>
            <a:ext cx="899112" cy="899112"/>
          </a:xfrm>
          <a:prstGeom prst="round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30840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par>
                                <p:cTn id="48" presetID="22" presetClass="entr" presetSubtype="4"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1500"/>
                            </p:stCondLst>
                            <p:childTnLst>
                              <p:par>
                                <p:cTn id="71" presetID="42" presetClass="path" presetSubtype="0" accel="50000" decel="50000" fill="hold" nodeType="afterEffect">
                                  <p:stCondLst>
                                    <p:cond delay="0"/>
                                  </p:stCondLst>
                                  <p:childTnLst>
                                    <p:animMotion origin="layout" path="M 8.33333E-7 -2.96296E-6 L 0.61354 -2.96296E-6 " pathEditMode="relative" rAng="0" ptsTypes="AA">
                                      <p:cBhvr>
                                        <p:cTn id="72" dur="2000" fill="hold"/>
                                        <p:tgtEl>
                                          <p:spTgt spid="7"/>
                                        </p:tgtEl>
                                        <p:attrNameLst>
                                          <p:attrName>ppt_x</p:attrName>
                                          <p:attrName>ppt_y</p:attrName>
                                        </p:attrNameLst>
                                      </p:cBhvr>
                                      <p:rCtr x="30677" y="0"/>
                                    </p:animMotion>
                                  </p:childTnLst>
                                </p:cTn>
                              </p:par>
                              <p:par>
                                <p:cTn id="73" presetID="42" presetClass="path" presetSubtype="0" accel="50000" decel="50000" fill="hold" nodeType="withEffect">
                                  <p:stCondLst>
                                    <p:cond delay="0"/>
                                  </p:stCondLst>
                                  <p:childTnLst>
                                    <p:animMotion origin="layout" path="M -4.79167E-6 3.7037E-6 L -0.61536 -0.00024 " pathEditMode="relative" rAng="0" ptsTypes="AA">
                                      <p:cBhvr>
                                        <p:cTn id="74" dur="2000" fill="hold"/>
                                        <p:tgtEl>
                                          <p:spTgt spid="8"/>
                                        </p:tgtEl>
                                        <p:attrNameLst>
                                          <p:attrName>ppt_x</p:attrName>
                                          <p:attrName>ppt_y</p:attrName>
                                        </p:attrNameLst>
                                      </p:cBhvr>
                                      <p:rCtr x="-30768" y="-23"/>
                                    </p:animMotion>
                                  </p:childTnLst>
                                </p:cTn>
                              </p:par>
                              <p:par>
                                <p:cTn id="75" presetID="8" presetClass="emph" presetSubtype="0" repeatCount="indefinite" fill="hold" grpId="1" nodeType="withEffect">
                                  <p:stCondLst>
                                    <p:cond delay="0"/>
                                  </p:stCondLst>
                                  <p:childTnLst>
                                    <p:animRot by="21600000">
                                      <p:cBhvr>
                                        <p:cTn id="7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13" grpId="0" animBg="1"/>
      <p:bldP spid="13" grpId="1" animBg="1"/>
      <p:bldP spid="10" grpId="0"/>
      <p:bldP spid="16" grpId="0"/>
      <p:bldP spid="19" grpId="0"/>
      <p:bldP spid="21" grpId="0"/>
      <p:bldP spid="22" grpId="0"/>
      <p:bldP spid="23" grpId="0"/>
      <p:bldP spid="24" grpId="0"/>
      <p:bldP spid="25"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59351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alaxy BG" descr="A colorful galaxy in space&#10;&#10;Description automatically generated">
            <a:extLst>
              <a:ext uri="{FF2B5EF4-FFF2-40B4-BE49-F238E27FC236}">
                <a16:creationId xmlns:a16="http://schemas.microsoft.com/office/drawing/2014/main" id="{C666356F-E4F8-6C11-4080-5D56F0180FFB}"/>
              </a:ext>
            </a:extLst>
          </p:cNvPr>
          <p:cNvPicPr>
            <a:picLocks noChangeAspect="1"/>
          </p:cNvPicPr>
          <p:nvPr/>
        </p:nvPicPr>
        <p:blipFill rotWithShape="1">
          <a:blip r:embed="rId4">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4" name="Icon Start BG">
            <a:hlinkClick r:id="rId5" action="ppaction://hlinksldjump"/>
            <a:extLst>
              <a:ext uri="{FF2B5EF4-FFF2-40B4-BE49-F238E27FC236}">
                <a16:creationId xmlns:a16="http://schemas.microsoft.com/office/drawing/2014/main" id="{57C29AEA-0697-8F8F-903C-17F7E3411AB7}"/>
              </a:ext>
            </a:extLst>
          </p:cNvPr>
          <p:cNvSpPr/>
          <p:nvPr/>
        </p:nvSpPr>
        <p:spPr>
          <a:xfrm>
            <a:off x="763617" y="2619000"/>
            <a:ext cx="1620000" cy="1620000"/>
          </a:xfrm>
          <a:prstGeom prst="roundRect">
            <a:avLst/>
          </a:prstGeom>
          <a:blipFill>
            <a:blip r:embed="rId6"/>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Start Text">
            <a:extLst>
              <a:ext uri="{FF2B5EF4-FFF2-40B4-BE49-F238E27FC236}">
                <a16:creationId xmlns:a16="http://schemas.microsoft.com/office/drawing/2014/main" id="{9063203A-033F-FA9A-BB85-ED222FC13175}"/>
              </a:ext>
            </a:extLst>
          </p:cNvPr>
          <p:cNvSpPr txBox="1"/>
          <p:nvPr/>
        </p:nvSpPr>
        <p:spPr>
          <a:xfrm>
            <a:off x="1122211" y="4239000"/>
            <a:ext cx="928459" cy="430887"/>
          </a:xfrm>
          <a:prstGeom prst="rect">
            <a:avLst/>
          </a:prstGeom>
          <a:noFill/>
        </p:spPr>
        <p:txBody>
          <a:bodyPr wrap="none" rtlCol="0">
            <a:spAutoFit/>
          </a:bodyPr>
          <a:lstStyle/>
          <a:p>
            <a:r>
              <a:rPr lang="en-GB" sz="2200" dirty="0">
                <a:solidFill>
                  <a:schemeClr val="bg1"/>
                </a:solidFill>
                <a:ea typeface="Roboto Condensed Light" panose="02000000000000000000" pitchFamily="2" charset="0"/>
              </a:rPr>
              <a:t>Home</a:t>
            </a:r>
            <a:endParaRPr lang="en-IN" sz="2200" dirty="0">
              <a:solidFill>
                <a:schemeClr val="bg1"/>
              </a:solidFill>
              <a:ea typeface="Roboto Condensed Light" panose="02000000000000000000" pitchFamily="2" charset="0"/>
            </a:endParaRPr>
          </a:p>
        </p:txBody>
      </p:sp>
      <p:sp>
        <p:nvSpPr>
          <p:cNvPr id="5" name="Icon Milkyway BG">
            <a:hlinkClick r:id="rId7" action="ppaction://hlinksldjump"/>
            <a:extLst>
              <a:ext uri="{FF2B5EF4-FFF2-40B4-BE49-F238E27FC236}">
                <a16:creationId xmlns:a16="http://schemas.microsoft.com/office/drawing/2014/main" id="{CE58D8E7-E15B-DA15-C1A1-CA424BA0042A}"/>
              </a:ext>
            </a:extLst>
          </p:cNvPr>
          <p:cNvSpPr/>
          <p:nvPr/>
        </p:nvSpPr>
        <p:spPr>
          <a:xfrm>
            <a:off x="3024808" y="2619000"/>
            <a:ext cx="1620000" cy="1620000"/>
          </a:xfrm>
          <a:prstGeom prst="round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Milkyway Text">
            <a:hlinkClick r:id="rId7" action="ppaction://hlinksldjump"/>
            <a:extLst>
              <a:ext uri="{FF2B5EF4-FFF2-40B4-BE49-F238E27FC236}">
                <a16:creationId xmlns:a16="http://schemas.microsoft.com/office/drawing/2014/main" id="{39EC11E0-B374-311F-0C0F-FB8A3DDA260B}"/>
              </a:ext>
            </a:extLst>
          </p:cNvPr>
          <p:cNvSpPr txBox="1"/>
          <p:nvPr/>
        </p:nvSpPr>
        <p:spPr>
          <a:xfrm>
            <a:off x="3117656" y="4239000"/>
            <a:ext cx="1390573" cy="430887"/>
          </a:xfrm>
          <a:prstGeom prst="rect">
            <a:avLst/>
          </a:prstGeom>
          <a:noFill/>
        </p:spPr>
        <p:txBody>
          <a:bodyPr wrap="none" rtlCol="0">
            <a:spAutoFit/>
          </a:bodyPr>
          <a:lstStyle/>
          <a:p>
            <a:r>
              <a:rPr lang="en-GB" sz="2200" dirty="0">
                <a:solidFill>
                  <a:schemeClr val="bg1"/>
                </a:solidFill>
              </a:rPr>
              <a:t>Milky Way</a:t>
            </a:r>
            <a:endParaRPr lang="en-IN" sz="2200" dirty="0">
              <a:solidFill>
                <a:schemeClr val="bg1"/>
              </a:solidFill>
            </a:endParaRPr>
          </a:p>
        </p:txBody>
      </p:sp>
      <p:sp>
        <p:nvSpPr>
          <p:cNvPr id="6" name="Icon Solar System BG">
            <a:hlinkClick r:id="rId9" action="ppaction://hlinksldjump"/>
            <a:extLst>
              <a:ext uri="{FF2B5EF4-FFF2-40B4-BE49-F238E27FC236}">
                <a16:creationId xmlns:a16="http://schemas.microsoft.com/office/drawing/2014/main" id="{34B01491-AE06-CDAF-0089-B05DA74DDBD7}"/>
              </a:ext>
            </a:extLst>
          </p:cNvPr>
          <p:cNvSpPr/>
          <p:nvPr/>
        </p:nvSpPr>
        <p:spPr>
          <a:xfrm>
            <a:off x="5286000" y="2619000"/>
            <a:ext cx="1620000" cy="1620000"/>
          </a:xfrm>
          <a:prstGeom prst="roundRect">
            <a:avLst/>
          </a:prstGeom>
          <a:blipFill>
            <a:blip r:embed="rId10"/>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Solarsystem Text">
            <a:extLst>
              <a:ext uri="{FF2B5EF4-FFF2-40B4-BE49-F238E27FC236}">
                <a16:creationId xmlns:a16="http://schemas.microsoft.com/office/drawing/2014/main" id="{269ACC4D-554E-C885-9A4A-8E5AECB2A95C}"/>
              </a:ext>
            </a:extLst>
          </p:cNvPr>
          <p:cNvSpPr txBox="1"/>
          <p:nvPr/>
        </p:nvSpPr>
        <p:spPr>
          <a:xfrm>
            <a:off x="5205756" y="4239000"/>
            <a:ext cx="1780487" cy="430887"/>
          </a:xfrm>
          <a:prstGeom prst="rect">
            <a:avLst/>
          </a:prstGeom>
          <a:noFill/>
        </p:spPr>
        <p:txBody>
          <a:bodyPr wrap="none" rtlCol="0">
            <a:spAutoFit/>
          </a:bodyPr>
          <a:lstStyle/>
          <a:p>
            <a:r>
              <a:rPr lang="en-GB" sz="2200" dirty="0">
                <a:solidFill>
                  <a:schemeClr val="bg1"/>
                </a:solidFill>
              </a:rPr>
              <a:t>Solar System</a:t>
            </a:r>
            <a:endParaRPr lang="en-IN" sz="2200" dirty="0">
              <a:solidFill>
                <a:schemeClr val="bg1"/>
              </a:solidFill>
            </a:endParaRPr>
          </a:p>
        </p:txBody>
      </p:sp>
      <p:sp>
        <p:nvSpPr>
          <p:cNvPr id="7" name="Icon Dwarf Planet BG">
            <a:hlinkClick r:id="rId11" action="ppaction://hlinksldjump"/>
            <a:extLst>
              <a:ext uri="{FF2B5EF4-FFF2-40B4-BE49-F238E27FC236}">
                <a16:creationId xmlns:a16="http://schemas.microsoft.com/office/drawing/2014/main" id="{ED081F3D-B534-8FB9-DC5A-661C7E12C8FE}"/>
              </a:ext>
            </a:extLst>
          </p:cNvPr>
          <p:cNvSpPr/>
          <p:nvPr/>
        </p:nvSpPr>
        <p:spPr>
          <a:xfrm>
            <a:off x="7547192" y="2619000"/>
            <a:ext cx="1620000" cy="1620000"/>
          </a:xfrm>
          <a:prstGeom prst="roundRect">
            <a:avLst/>
          </a:prstGeom>
          <a:blipFill>
            <a:blip r:embed="rId1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Dwarf Planets Text">
            <a:extLst>
              <a:ext uri="{FF2B5EF4-FFF2-40B4-BE49-F238E27FC236}">
                <a16:creationId xmlns:a16="http://schemas.microsoft.com/office/drawing/2014/main" id="{DF453308-2964-E842-F0F4-2EDE5155583D}"/>
              </a:ext>
            </a:extLst>
          </p:cNvPr>
          <p:cNvSpPr txBox="1"/>
          <p:nvPr/>
        </p:nvSpPr>
        <p:spPr>
          <a:xfrm>
            <a:off x="7414562" y="4239000"/>
            <a:ext cx="1885260" cy="430887"/>
          </a:xfrm>
          <a:prstGeom prst="rect">
            <a:avLst/>
          </a:prstGeom>
          <a:noFill/>
        </p:spPr>
        <p:txBody>
          <a:bodyPr wrap="none" rtlCol="0">
            <a:spAutoFit/>
          </a:bodyPr>
          <a:lstStyle/>
          <a:p>
            <a:r>
              <a:rPr lang="en-GB" sz="2200" dirty="0">
                <a:solidFill>
                  <a:schemeClr val="bg1"/>
                </a:solidFill>
              </a:rPr>
              <a:t>Dwarf planets</a:t>
            </a:r>
            <a:endParaRPr lang="en-IN" sz="2200" dirty="0">
              <a:solidFill>
                <a:schemeClr val="bg1"/>
              </a:solidFill>
            </a:endParaRPr>
          </a:p>
        </p:txBody>
      </p:sp>
      <p:sp>
        <p:nvSpPr>
          <p:cNvPr id="8" name="Icon Exo planet BG">
            <a:hlinkClick r:id="rId13" action="ppaction://hlinksldjump"/>
            <a:extLst>
              <a:ext uri="{FF2B5EF4-FFF2-40B4-BE49-F238E27FC236}">
                <a16:creationId xmlns:a16="http://schemas.microsoft.com/office/drawing/2014/main" id="{98A56E31-3570-BE1A-82DA-216713E182E0}"/>
              </a:ext>
            </a:extLst>
          </p:cNvPr>
          <p:cNvSpPr/>
          <p:nvPr/>
        </p:nvSpPr>
        <p:spPr>
          <a:xfrm>
            <a:off x="9808383" y="2619000"/>
            <a:ext cx="1620000" cy="1620000"/>
          </a:xfrm>
          <a:prstGeom prst="round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Exo Planets Text">
            <a:extLst>
              <a:ext uri="{FF2B5EF4-FFF2-40B4-BE49-F238E27FC236}">
                <a16:creationId xmlns:a16="http://schemas.microsoft.com/office/drawing/2014/main" id="{E1171D65-CA05-325D-E773-1DBA650766FB}"/>
              </a:ext>
            </a:extLst>
          </p:cNvPr>
          <p:cNvSpPr txBox="1"/>
          <p:nvPr/>
        </p:nvSpPr>
        <p:spPr>
          <a:xfrm>
            <a:off x="9808383" y="4238999"/>
            <a:ext cx="1591269" cy="430887"/>
          </a:xfrm>
          <a:prstGeom prst="rect">
            <a:avLst/>
          </a:prstGeom>
          <a:noFill/>
        </p:spPr>
        <p:txBody>
          <a:bodyPr wrap="none" rtlCol="0">
            <a:spAutoFit/>
          </a:bodyPr>
          <a:lstStyle/>
          <a:p>
            <a:r>
              <a:rPr lang="en-GB" sz="2200" dirty="0">
                <a:solidFill>
                  <a:schemeClr val="bg1"/>
                </a:solidFill>
              </a:rPr>
              <a:t>Exo planets</a:t>
            </a:r>
          </a:p>
        </p:txBody>
      </p:sp>
      <p:pic>
        <p:nvPicPr>
          <p:cNvPr id="2" name="bg music">
            <a:hlinkClick r:id="" action="ppaction://media"/>
            <a:extLst>
              <a:ext uri="{FF2B5EF4-FFF2-40B4-BE49-F238E27FC236}">
                <a16:creationId xmlns:a16="http://schemas.microsoft.com/office/drawing/2014/main" id="{0C5EF80D-BC33-30A8-6167-3594703AA567}"/>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7812024" y="5154343"/>
            <a:ext cx="609600" cy="609600"/>
          </a:xfrm>
          <a:prstGeom prst="rect">
            <a:avLst/>
          </a:prstGeom>
        </p:spPr>
      </p:pic>
    </p:spTree>
    <p:extLst>
      <p:ext uri="{BB962C8B-B14F-4D97-AF65-F5344CB8AC3E}">
        <p14:creationId xmlns:p14="http://schemas.microsoft.com/office/powerpoint/2010/main" val="5068039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0768" t="32105" r="10768" b="32105"/>
          <a:stretch/>
        </p:blipFill>
        <p:spPr>
          <a:xfrm>
            <a:off x="719579" y="1376313"/>
            <a:ext cx="10752842" cy="3270014"/>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144233" y="52795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99162" y="3799793"/>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a:spLocks noGrp="1" noRot="1" noMove="1" noResize="1" noEditPoints="1" noAdjustHandles="1" noChangeArrowheads="1" noChangeShapeType="1"/>
          </p:cNvSpPr>
          <p:nvPr/>
        </p:nvSpPr>
        <p:spPr>
          <a:xfrm>
            <a:off x="810705" y="575733"/>
            <a:ext cx="3262432"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HD 209458b</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a:spLocks noGrp="1" noRot="1" noMove="1" noResize="1" noEditPoints="1" noAdjustHandles="1" noChangeArrowheads="1" noChangeShapeType="1"/>
          </p:cNvSpPr>
          <p:nvPr/>
        </p:nvSpPr>
        <p:spPr>
          <a:xfrm>
            <a:off x="810705" y="1440480"/>
            <a:ext cx="10114961" cy="1200329"/>
          </a:xfrm>
          <a:prstGeom prst="rect">
            <a:avLst/>
          </a:prstGeom>
          <a:noFill/>
        </p:spPr>
        <p:txBody>
          <a:bodyPr wrap="squar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HD 209458 b is a gas giant exoplanet that orbits an F-type star. Its mass is 0.73 Jupiter, it takes 3.5 days to complete one orbit of its star, and is 0.04707 AU from its star. Its discovery was announced in 1999.</a:t>
            </a:r>
          </a:p>
        </p:txBody>
      </p:sp>
      <p:sp>
        <p:nvSpPr>
          <p:cNvPr id="3" name="TextBox 2">
            <a:extLst>
              <a:ext uri="{FF2B5EF4-FFF2-40B4-BE49-F238E27FC236}">
                <a16:creationId xmlns:a16="http://schemas.microsoft.com/office/drawing/2014/main" id="{86FF9A72-323A-EEE6-5EAD-E38AB8565A80}"/>
              </a:ext>
            </a:extLst>
          </p:cNvPr>
          <p:cNvSpPr txBox="1">
            <a:spLocks noGrp="1" noRot="1" noMove="1" noResize="1" noEditPoints="1" noAdjustHandles="1" noChangeArrowheads="1" noChangeShapeType="1"/>
          </p:cNvSpPr>
          <p:nvPr/>
        </p:nvSpPr>
        <p:spPr>
          <a:xfrm>
            <a:off x="810705" y="2826197"/>
            <a:ext cx="202331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Radius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409DC62-229B-FB10-AD5B-C60DCE20607B}"/>
              </a:ext>
            </a:extLst>
          </p:cNvPr>
          <p:cNvSpPr>
            <a:spLocks noGrp="1" noRot="1" noMove="1" noResize="1" noEditPoints="1" noAdjustHandles="1" noChangeArrowheads="1" noChangeShapeType="1"/>
          </p:cNvSpPr>
          <p:nvPr/>
        </p:nvSpPr>
        <p:spPr>
          <a:xfrm>
            <a:off x="3482700" y="38437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a:spLocks noGrp="1" noRot="1" noMove="1" noResize="1" noEditPoints="1" noAdjustHandles="1" noChangeArrowheads="1" noChangeShapeType="1"/>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Manual Operation 17">
            <a:hlinkClick r:id="rId7" action="ppaction://hlinksldjump"/>
            <a:extLst>
              <a:ext uri="{FF2B5EF4-FFF2-40B4-BE49-F238E27FC236}">
                <a16:creationId xmlns:a16="http://schemas.microsoft.com/office/drawing/2014/main" id="{A08577BF-FB24-6DB7-AEE5-3D8FB7B63330}"/>
              </a:ext>
            </a:extLst>
          </p:cNvPr>
          <p:cNvSpPr>
            <a:spLocks noGrp="1" noRot="1" noMove="1" noResize="1" noEditPoints="1" noAdjustHandles="1" noChangeArrowheads="1" noChangeShapeType="1"/>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
        <p:nvSpPr>
          <p:cNvPr id="10" name="TextBox 9">
            <a:extLst>
              <a:ext uri="{FF2B5EF4-FFF2-40B4-BE49-F238E27FC236}">
                <a16:creationId xmlns:a16="http://schemas.microsoft.com/office/drawing/2014/main" id="{D99AFB25-DD11-55C1-028F-075D59A242CA}"/>
              </a:ext>
            </a:extLst>
          </p:cNvPr>
          <p:cNvSpPr txBox="1">
            <a:spLocks noGrp="1" noRot="1" noMove="1" noResize="1" noEditPoints="1" noAdjustHandles="1" noChangeArrowheads="1" noChangeShapeType="1"/>
          </p:cNvSpPr>
          <p:nvPr/>
        </p:nvSpPr>
        <p:spPr>
          <a:xfrm>
            <a:off x="3039698"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Type</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512FA275-6069-51D9-AF4D-36378F4EA135}"/>
              </a:ext>
            </a:extLst>
          </p:cNvPr>
          <p:cNvSpPr txBox="1">
            <a:spLocks noGrp="1" noRot="1" noMove="1" noResize="1" noEditPoints="1" noAdjustHandles="1" noChangeArrowheads="1" noChangeShapeType="1"/>
          </p:cNvSpPr>
          <p:nvPr/>
        </p:nvSpPr>
        <p:spPr>
          <a:xfrm>
            <a:off x="4992974"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Mass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09165E2C-B887-B901-D109-CD2574D67E6B}"/>
              </a:ext>
            </a:extLst>
          </p:cNvPr>
          <p:cNvSpPr txBox="1">
            <a:spLocks noGrp="1" noRot="1" noMove="1" noResize="1" noEditPoints="1" noAdjustHandles="1" noChangeArrowheads="1" noChangeShapeType="1"/>
          </p:cNvSpPr>
          <p:nvPr/>
        </p:nvSpPr>
        <p:spPr>
          <a:xfrm>
            <a:off x="6946250"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Radius</a:t>
            </a:r>
            <a:endParaRPr lang="en-IN"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4321C62-3A5B-C120-1D1E-2D21BA9E3294}"/>
              </a:ext>
            </a:extLst>
          </p:cNvPr>
          <p:cNvSpPr txBox="1">
            <a:spLocks noGrp="1" noRot="1" noMove="1" noResize="1" noEditPoints="1" noAdjustHandles="1" noChangeArrowheads="1" noChangeShapeType="1"/>
          </p:cNvSpPr>
          <p:nvPr/>
        </p:nvSpPr>
        <p:spPr>
          <a:xfrm>
            <a:off x="9266614"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Period</a:t>
            </a:r>
            <a:endParaRPr lang="en-IN"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778B45A5-0960-AF7F-31EB-284CAC8AC95E}"/>
              </a:ext>
            </a:extLst>
          </p:cNvPr>
          <p:cNvSpPr txBox="1">
            <a:spLocks noGrp="1" noRot="1" noMove="1" noResize="1" noEditPoints="1" noAdjustHandles="1" noChangeArrowheads="1" noChangeShapeType="1"/>
          </p:cNvSpPr>
          <p:nvPr/>
        </p:nvSpPr>
        <p:spPr>
          <a:xfrm>
            <a:off x="810705" y="3202683"/>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1.39 x Jupiter</a:t>
            </a:r>
            <a:endParaRPr lang="en-IN"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3B38EED2-B395-E5E6-4D05-EC80E2339BF4}"/>
              </a:ext>
            </a:extLst>
          </p:cNvPr>
          <p:cNvSpPr txBox="1">
            <a:spLocks noGrp="1" noRot="1" noMove="1" noResize="1" noEditPoints="1" noAdjustHandles="1" noChangeArrowheads="1" noChangeShapeType="1"/>
          </p:cNvSpPr>
          <p:nvPr/>
        </p:nvSpPr>
        <p:spPr>
          <a:xfrm>
            <a:off x="3039698" y="3205123"/>
            <a:ext cx="1425390"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Gas Giant</a:t>
            </a:r>
            <a:endParaRPr lang="en-IN"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7C9BB18A-F4C2-B311-CE85-6E5832146283}"/>
              </a:ext>
            </a:extLst>
          </p:cNvPr>
          <p:cNvSpPr txBox="1">
            <a:spLocks noGrp="1" noRot="1" noMove="1" noResize="1" noEditPoints="1" noAdjustHandles="1" noChangeArrowheads="1" noChangeShapeType="1"/>
          </p:cNvSpPr>
          <p:nvPr/>
        </p:nvSpPr>
        <p:spPr>
          <a:xfrm>
            <a:off x="4992974" y="3209036"/>
            <a:ext cx="1838965"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0.73Jupiters</a:t>
            </a:r>
            <a:endParaRPr lang="en-IN"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59338B72-9DD3-8F3D-C072-C769F5921766}"/>
              </a:ext>
            </a:extLst>
          </p:cNvPr>
          <p:cNvSpPr txBox="1">
            <a:spLocks noGrp="1" noRot="1" noMove="1" noResize="1" noEditPoints="1" noAdjustHandles="1" noChangeArrowheads="1" noChangeShapeType="1"/>
          </p:cNvSpPr>
          <p:nvPr/>
        </p:nvSpPr>
        <p:spPr>
          <a:xfrm>
            <a:off x="6946250" y="320173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0.04707 AU2 AU</a:t>
            </a:r>
            <a:endParaRPr lang="en-IN"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A9AB8911-F01E-CAEF-662D-EFDC95DFA69D}"/>
              </a:ext>
            </a:extLst>
          </p:cNvPr>
          <p:cNvSpPr txBox="1">
            <a:spLocks noGrp="1" noRot="1" noMove="1" noResize="1" noEditPoints="1" noAdjustHandles="1" noChangeArrowheads="1" noChangeShapeType="1"/>
          </p:cNvSpPr>
          <p:nvPr/>
        </p:nvSpPr>
        <p:spPr>
          <a:xfrm>
            <a:off x="9266614" y="3202683"/>
            <a:ext cx="1287532"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3.5 days</a:t>
            </a:r>
            <a:endParaRPr lang="en-IN" dirty="0">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A6AA2629-3C0E-3561-71A1-B2EE234317F0}"/>
              </a:ext>
            </a:extLst>
          </p:cNvPr>
          <p:cNvCxnSpPr>
            <a:cxnSpLocks noGrp="1" noRot="1" noMove="1" noResize="1" noEditPoints="1" noAdjustHandles="1" noChangeArrowheads="1" noChangeShapeType="1"/>
          </p:cNvCxnSpPr>
          <p:nvPr/>
        </p:nvCxnSpPr>
        <p:spPr>
          <a:xfrm>
            <a:off x="2881151"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4ADCB30-7735-022C-F7A0-3046FD5A7E7D}"/>
              </a:ext>
            </a:extLst>
          </p:cNvPr>
          <p:cNvCxnSpPr>
            <a:cxnSpLocks noGrp="1" noRot="1" noMove="1" noResize="1" noEditPoints="1" noAdjustHandles="1" noChangeArrowheads="1" noChangeShapeType="1"/>
          </p:cNvCxnSpPr>
          <p:nvPr/>
        </p:nvCxnSpPr>
        <p:spPr>
          <a:xfrm>
            <a:off x="4871777" y="295037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A7B96-9728-2A9F-E616-AB47AF0C8098}"/>
              </a:ext>
            </a:extLst>
          </p:cNvPr>
          <p:cNvCxnSpPr>
            <a:cxnSpLocks noGrp="1" noRot="1" noMove="1" noResize="1" noEditPoints="1" noAdjustHandles="1" noChangeArrowheads="1" noChangeShapeType="1"/>
          </p:cNvCxnSpPr>
          <p:nvPr/>
        </p:nvCxnSpPr>
        <p:spPr>
          <a:xfrm>
            <a:off x="6834124" y="292258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CA48236-9792-A000-3106-4E1A430D2A6B}"/>
              </a:ext>
            </a:extLst>
          </p:cNvPr>
          <p:cNvCxnSpPr>
            <a:cxnSpLocks noGrp="1" noRot="1" noMove="1" noResize="1" noEditPoints="1" noAdjustHandles="1" noChangeArrowheads="1" noChangeShapeType="1"/>
          </p:cNvCxnSpPr>
          <p:nvPr/>
        </p:nvCxnSpPr>
        <p:spPr>
          <a:xfrm>
            <a:off x="9164116"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Icon Exo planet BG">
            <a:hlinkClick r:id="rId8" action="ppaction://hlinksldjump"/>
            <a:extLst>
              <a:ext uri="{FF2B5EF4-FFF2-40B4-BE49-F238E27FC236}">
                <a16:creationId xmlns:a16="http://schemas.microsoft.com/office/drawing/2014/main" id="{5358BC3D-756A-11BB-05A0-B4A4D2DC7317}"/>
              </a:ext>
            </a:extLst>
          </p:cNvPr>
          <p:cNvSpPr>
            <a:spLocks noGrp="1" noRot="1" noMove="1" noResize="1" noEditPoints="1" noAdjustHandles="1" noChangeArrowheads="1" noChangeShapeType="1"/>
          </p:cNvSpPr>
          <p:nvPr/>
        </p:nvSpPr>
        <p:spPr>
          <a:xfrm>
            <a:off x="11076944" y="5753100"/>
            <a:ext cx="899112" cy="899112"/>
          </a:xfrm>
          <a:prstGeom prst="round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344605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par>
                                <p:cTn id="48" presetID="22" presetClass="entr" presetSubtype="4"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1500"/>
                            </p:stCondLst>
                            <p:childTnLst>
                              <p:par>
                                <p:cTn id="71" presetID="42" presetClass="path" presetSubtype="0" accel="50000" decel="50000" fill="hold" nodeType="afterEffect">
                                  <p:stCondLst>
                                    <p:cond delay="0"/>
                                  </p:stCondLst>
                                  <p:childTnLst>
                                    <p:animMotion origin="layout" path="M 8.33333E-7 -2.96296E-6 L 0.61354 -2.96296E-6 " pathEditMode="relative" rAng="0" ptsTypes="AA">
                                      <p:cBhvr>
                                        <p:cTn id="72" dur="2000" fill="hold"/>
                                        <p:tgtEl>
                                          <p:spTgt spid="7"/>
                                        </p:tgtEl>
                                        <p:attrNameLst>
                                          <p:attrName>ppt_x</p:attrName>
                                          <p:attrName>ppt_y</p:attrName>
                                        </p:attrNameLst>
                                      </p:cBhvr>
                                      <p:rCtr x="30677" y="0"/>
                                    </p:animMotion>
                                  </p:childTnLst>
                                </p:cTn>
                              </p:par>
                              <p:par>
                                <p:cTn id="73" presetID="42" presetClass="path" presetSubtype="0" accel="50000" decel="50000" fill="hold" nodeType="withEffect">
                                  <p:stCondLst>
                                    <p:cond delay="0"/>
                                  </p:stCondLst>
                                  <p:childTnLst>
                                    <p:animMotion origin="layout" path="M -4.79167E-6 3.7037E-6 L -0.61536 -0.00024 " pathEditMode="relative" rAng="0" ptsTypes="AA">
                                      <p:cBhvr>
                                        <p:cTn id="74" dur="2000" fill="hold"/>
                                        <p:tgtEl>
                                          <p:spTgt spid="8"/>
                                        </p:tgtEl>
                                        <p:attrNameLst>
                                          <p:attrName>ppt_x</p:attrName>
                                          <p:attrName>ppt_y</p:attrName>
                                        </p:attrNameLst>
                                      </p:cBhvr>
                                      <p:rCtr x="-30768" y="-23"/>
                                    </p:animMotion>
                                  </p:childTnLst>
                                </p:cTn>
                              </p:par>
                              <p:par>
                                <p:cTn id="75" presetID="8" presetClass="emph" presetSubtype="0" repeatCount="indefinite" fill="hold" grpId="1" nodeType="withEffect">
                                  <p:stCondLst>
                                    <p:cond delay="0"/>
                                  </p:stCondLst>
                                  <p:childTnLst>
                                    <p:animRot by="21600000">
                                      <p:cBhvr>
                                        <p:cTn id="7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13" grpId="0" animBg="1"/>
      <p:bldP spid="13" grpId="1" animBg="1"/>
      <p:bldP spid="10" grpId="0"/>
      <p:bldP spid="16" grpId="0"/>
      <p:bldP spid="19" grpId="0"/>
      <p:bldP spid="21" grpId="0"/>
      <p:bldP spid="22" grpId="0"/>
      <p:bldP spid="23" grpId="0"/>
      <p:bldP spid="24" grpId="0"/>
      <p:bldP spid="25"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525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0768" t="32105" r="10768" b="32105"/>
          <a:stretch/>
        </p:blipFill>
        <p:spPr>
          <a:xfrm>
            <a:off x="719579" y="1376313"/>
            <a:ext cx="10752842" cy="3270014"/>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144233" y="52795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99162" y="3799793"/>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a:spLocks noGrp="1" noRot="1" noMove="1" noResize="1" noEditPoints="1" noAdjustHandles="1" noChangeArrowheads="1" noChangeShapeType="1"/>
          </p:cNvSpPr>
          <p:nvPr/>
        </p:nvSpPr>
        <p:spPr>
          <a:xfrm>
            <a:off x="810705" y="575733"/>
            <a:ext cx="2954655"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LHS 1140b</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a:spLocks noGrp="1" noRot="1" noMove="1" noResize="1" noEditPoints="1" noAdjustHandles="1" noChangeArrowheads="1" noChangeShapeType="1"/>
          </p:cNvSpPr>
          <p:nvPr/>
        </p:nvSpPr>
        <p:spPr>
          <a:xfrm>
            <a:off x="810705" y="1440480"/>
            <a:ext cx="10114961" cy="1200329"/>
          </a:xfrm>
          <a:prstGeom prst="rect">
            <a:avLst/>
          </a:prstGeom>
          <a:noFill/>
        </p:spPr>
        <p:txBody>
          <a:bodyPr wrap="squar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LHS 1140 b is a super Earth exoplanet that orbits an M-type star. Its mass is 6.38 Earths, it takes 24.7 days to complete one orbit of its star, and is 0.0957 AU from its star. Its discovery was announced in 2017.</a:t>
            </a:r>
          </a:p>
        </p:txBody>
      </p:sp>
      <p:sp>
        <p:nvSpPr>
          <p:cNvPr id="3" name="TextBox 2">
            <a:extLst>
              <a:ext uri="{FF2B5EF4-FFF2-40B4-BE49-F238E27FC236}">
                <a16:creationId xmlns:a16="http://schemas.microsoft.com/office/drawing/2014/main" id="{86FF9A72-323A-EEE6-5EAD-E38AB8565A80}"/>
              </a:ext>
            </a:extLst>
          </p:cNvPr>
          <p:cNvSpPr txBox="1">
            <a:spLocks noGrp="1" noRot="1" noMove="1" noResize="1" noEditPoints="1" noAdjustHandles="1" noChangeArrowheads="1" noChangeShapeType="1"/>
          </p:cNvSpPr>
          <p:nvPr/>
        </p:nvSpPr>
        <p:spPr>
          <a:xfrm>
            <a:off x="810705" y="2826197"/>
            <a:ext cx="202331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Radius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409DC62-229B-FB10-AD5B-C60DCE20607B}"/>
              </a:ext>
            </a:extLst>
          </p:cNvPr>
          <p:cNvSpPr>
            <a:spLocks noGrp="1" noRot="1" noMove="1" noResize="1" noEditPoints="1" noAdjustHandles="1" noChangeArrowheads="1" noChangeShapeType="1"/>
          </p:cNvSpPr>
          <p:nvPr/>
        </p:nvSpPr>
        <p:spPr>
          <a:xfrm>
            <a:off x="3482700" y="38437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a:spLocks noGrp="1" noRot="1" noMove="1" noResize="1" noEditPoints="1" noAdjustHandles="1" noChangeArrowheads="1" noChangeShapeType="1"/>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Manual Operation 17">
            <a:hlinkClick r:id="rId7" action="ppaction://hlinksldjump"/>
            <a:extLst>
              <a:ext uri="{FF2B5EF4-FFF2-40B4-BE49-F238E27FC236}">
                <a16:creationId xmlns:a16="http://schemas.microsoft.com/office/drawing/2014/main" id="{A08577BF-FB24-6DB7-AEE5-3D8FB7B63330}"/>
              </a:ext>
            </a:extLst>
          </p:cNvPr>
          <p:cNvSpPr>
            <a:spLocks noGrp="1" noRot="1" noMove="1" noResize="1" noEditPoints="1" noAdjustHandles="1" noChangeArrowheads="1" noChangeShapeType="1"/>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
        <p:nvSpPr>
          <p:cNvPr id="10" name="TextBox 9">
            <a:extLst>
              <a:ext uri="{FF2B5EF4-FFF2-40B4-BE49-F238E27FC236}">
                <a16:creationId xmlns:a16="http://schemas.microsoft.com/office/drawing/2014/main" id="{D99AFB25-DD11-55C1-028F-075D59A242CA}"/>
              </a:ext>
            </a:extLst>
          </p:cNvPr>
          <p:cNvSpPr txBox="1">
            <a:spLocks noGrp="1" noRot="1" noMove="1" noResize="1" noEditPoints="1" noAdjustHandles="1" noChangeArrowheads="1" noChangeShapeType="1"/>
          </p:cNvSpPr>
          <p:nvPr/>
        </p:nvSpPr>
        <p:spPr>
          <a:xfrm>
            <a:off x="3039698"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Type</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512FA275-6069-51D9-AF4D-36378F4EA135}"/>
              </a:ext>
            </a:extLst>
          </p:cNvPr>
          <p:cNvSpPr txBox="1">
            <a:spLocks noGrp="1" noRot="1" noMove="1" noResize="1" noEditPoints="1" noAdjustHandles="1" noChangeArrowheads="1" noChangeShapeType="1"/>
          </p:cNvSpPr>
          <p:nvPr/>
        </p:nvSpPr>
        <p:spPr>
          <a:xfrm>
            <a:off x="4992974"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Mass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09165E2C-B887-B901-D109-CD2574D67E6B}"/>
              </a:ext>
            </a:extLst>
          </p:cNvPr>
          <p:cNvSpPr txBox="1">
            <a:spLocks noGrp="1" noRot="1" noMove="1" noResize="1" noEditPoints="1" noAdjustHandles="1" noChangeArrowheads="1" noChangeShapeType="1"/>
          </p:cNvSpPr>
          <p:nvPr/>
        </p:nvSpPr>
        <p:spPr>
          <a:xfrm>
            <a:off x="6946250"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Radius</a:t>
            </a:r>
            <a:endParaRPr lang="en-IN"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4321C62-3A5B-C120-1D1E-2D21BA9E3294}"/>
              </a:ext>
            </a:extLst>
          </p:cNvPr>
          <p:cNvSpPr txBox="1">
            <a:spLocks noGrp="1" noRot="1" noMove="1" noResize="1" noEditPoints="1" noAdjustHandles="1" noChangeArrowheads="1" noChangeShapeType="1"/>
          </p:cNvSpPr>
          <p:nvPr/>
        </p:nvSpPr>
        <p:spPr>
          <a:xfrm>
            <a:off x="9266614"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Period</a:t>
            </a:r>
            <a:endParaRPr lang="en-IN"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778B45A5-0960-AF7F-31EB-284CAC8AC95E}"/>
              </a:ext>
            </a:extLst>
          </p:cNvPr>
          <p:cNvSpPr txBox="1">
            <a:spLocks noGrp="1" noRot="1" noMove="1" noResize="1" noEditPoints="1" noAdjustHandles="1" noChangeArrowheads="1" noChangeShapeType="1"/>
          </p:cNvSpPr>
          <p:nvPr/>
        </p:nvSpPr>
        <p:spPr>
          <a:xfrm>
            <a:off x="810705" y="3202683"/>
            <a:ext cx="1838965" cy="369332"/>
          </a:xfrm>
          <a:prstGeom prst="rect">
            <a:avLst/>
          </a:prstGeom>
          <a:noFill/>
        </p:spPr>
        <p:txBody>
          <a:bodyPr wrap="none" rtlCol="0">
            <a:spAutoFit/>
          </a:bodyPr>
          <a:lstStyle/>
          <a:p>
            <a:r>
              <a:rPr lang="en-GB">
                <a:solidFill>
                  <a:schemeClr val="bg1"/>
                </a:solidFill>
                <a:effectLst>
                  <a:outerShdw blurRad="38100" dist="38100" dir="2700000" algn="tl">
                    <a:srgbClr val="000000">
                      <a:alpha val="43137"/>
                    </a:srgbClr>
                  </a:outerShdw>
                </a:effectLst>
                <a:latin typeface="Aptos Mono" panose="020B0009020202020204" pitchFamily="49" charset="0"/>
              </a:rPr>
              <a:t>1.73 x Earth</a:t>
            </a:r>
            <a:endParaRPr lang="en-IN"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3B38EED2-B395-E5E6-4D05-EC80E2339BF4}"/>
              </a:ext>
            </a:extLst>
          </p:cNvPr>
          <p:cNvSpPr txBox="1">
            <a:spLocks noGrp="1" noRot="1" noMove="1" noResize="1" noEditPoints="1" noAdjustHandles="1" noChangeArrowheads="1" noChangeShapeType="1"/>
          </p:cNvSpPr>
          <p:nvPr/>
        </p:nvSpPr>
        <p:spPr>
          <a:xfrm>
            <a:off x="3039698" y="3205123"/>
            <a:ext cx="1701107"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Super Earth</a:t>
            </a:r>
            <a:endParaRPr lang="en-IN"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7C9BB18A-F4C2-B311-CE85-6E5832146283}"/>
              </a:ext>
            </a:extLst>
          </p:cNvPr>
          <p:cNvSpPr txBox="1">
            <a:spLocks noGrp="1" noRot="1" noMove="1" noResize="1" noEditPoints="1" noAdjustHandles="1" noChangeArrowheads="1" noChangeShapeType="1"/>
          </p:cNvSpPr>
          <p:nvPr/>
        </p:nvSpPr>
        <p:spPr>
          <a:xfrm>
            <a:off x="4992974" y="3209036"/>
            <a:ext cx="1563248"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5.6 Earths</a:t>
            </a:r>
            <a:endParaRPr lang="en-IN"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59338B72-9DD3-8F3D-C072-C769F5921766}"/>
              </a:ext>
            </a:extLst>
          </p:cNvPr>
          <p:cNvSpPr txBox="1">
            <a:spLocks noGrp="1" noRot="1" noMove="1" noResize="1" noEditPoints="1" noAdjustHandles="1" noChangeArrowheads="1" noChangeShapeType="1"/>
          </p:cNvSpPr>
          <p:nvPr/>
        </p:nvSpPr>
        <p:spPr>
          <a:xfrm>
            <a:off x="6946250" y="3201737"/>
            <a:ext cx="1838965"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 0.0946 AUAU</a:t>
            </a:r>
            <a:endParaRPr lang="en-IN"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A9AB8911-F01E-CAEF-662D-EFDC95DFA69D}"/>
              </a:ext>
            </a:extLst>
          </p:cNvPr>
          <p:cNvSpPr txBox="1">
            <a:spLocks noGrp="1" noRot="1" noMove="1" noResize="1" noEditPoints="1" noAdjustHandles="1" noChangeArrowheads="1" noChangeShapeType="1"/>
          </p:cNvSpPr>
          <p:nvPr/>
        </p:nvSpPr>
        <p:spPr>
          <a:xfrm>
            <a:off x="9266614" y="3202683"/>
            <a:ext cx="1425390"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24.7 days</a:t>
            </a:r>
            <a:endParaRPr lang="en-IN" dirty="0">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A6AA2629-3C0E-3561-71A1-B2EE234317F0}"/>
              </a:ext>
            </a:extLst>
          </p:cNvPr>
          <p:cNvCxnSpPr>
            <a:cxnSpLocks noGrp="1" noRot="1" noMove="1" noResize="1" noEditPoints="1" noAdjustHandles="1" noChangeArrowheads="1" noChangeShapeType="1"/>
          </p:cNvCxnSpPr>
          <p:nvPr/>
        </p:nvCxnSpPr>
        <p:spPr>
          <a:xfrm>
            <a:off x="2881151"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4ADCB30-7735-022C-F7A0-3046FD5A7E7D}"/>
              </a:ext>
            </a:extLst>
          </p:cNvPr>
          <p:cNvCxnSpPr>
            <a:cxnSpLocks noGrp="1" noRot="1" noMove="1" noResize="1" noEditPoints="1" noAdjustHandles="1" noChangeArrowheads="1" noChangeShapeType="1"/>
          </p:cNvCxnSpPr>
          <p:nvPr/>
        </p:nvCxnSpPr>
        <p:spPr>
          <a:xfrm>
            <a:off x="4871777" y="295037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A7B96-9728-2A9F-E616-AB47AF0C8098}"/>
              </a:ext>
            </a:extLst>
          </p:cNvPr>
          <p:cNvCxnSpPr>
            <a:cxnSpLocks noGrp="1" noRot="1" noMove="1" noResize="1" noEditPoints="1" noAdjustHandles="1" noChangeArrowheads="1" noChangeShapeType="1"/>
          </p:cNvCxnSpPr>
          <p:nvPr/>
        </p:nvCxnSpPr>
        <p:spPr>
          <a:xfrm>
            <a:off x="6834124" y="292258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CA48236-9792-A000-3106-4E1A430D2A6B}"/>
              </a:ext>
            </a:extLst>
          </p:cNvPr>
          <p:cNvCxnSpPr>
            <a:cxnSpLocks noGrp="1" noRot="1" noMove="1" noResize="1" noEditPoints="1" noAdjustHandles="1" noChangeArrowheads="1" noChangeShapeType="1"/>
          </p:cNvCxnSpPr>
          <p:nvPr/>
        </p:nvCxnSpPr>
        <p:spPr>
          <a:xfrm>
            <a:off x="9164116"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Icon Exo planet BG">
            <a:hlinkClick r:id="rId8" action="ppaction://hlinksldjump"/>
            <a:extLst>
              <a:ext uri="{FF2B5EF4-FFF2-40B4-BE49-F238E27FC236}">
                <a16:creationId xmlns:a16="http://schemas.microsoft.com/office/drawing/2014/main" id="{5358BC3D-756A-11BB-05A0-B4A4D2DC7317}"/>
              </a:ext>
            </a:extLst>
          </p:cNvPr>
          <p:cNvSpPr>
            <a:spLocks noGrp="1" noRot="1" noMove="1" noResize="1" noEditPoints="1" noAdjustHandles="1" noChangeArrowheads="1" noChangeShapeType="1"/>
          </p:cNvSpPr>
          <p:nvPr/>
        </p:nvSpPr>
        <p:spPr>
          <a:xfrm>
            <a:off x="11076944" y="5753100"/>
            <a:ext cx="899112" cy="899112"/>
          </a:xfrm>
          <a:prstGeom prst="round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571664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par>
                                <p:cTn id="48" presetID="22" presetClass="entr" presetSubtype="4"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1500"/>
                            </p:stCondLst>
                            <p:childTnLst>
                              <p:par>
                                <p:cTn id="71" presetID="42" presetClass="path" presetSubtype="0" accel="50000" decel="50000" fill="hold" nodeType="afterEffect">
                                  <p:stCondLst>
                                    <p:cond delay="0"/>
                                  </p:stCondLst>
                                  <p:childTnLst>
                                    <p:animMotion origin="layout" path="M 8.33333E-7 -2.96296E-6 L 0.61354 -2.96296E-6 " pathEditMode="relative" rAng="0" ptsTypes="AA">
                                      <p:cBhvr>
                                        <p:cTn id="72" dur="2000" fill="hold"/>
                                        <p:tgtEl>
                                          <p:spTgt spid="7"/>
                                        </p:tgtEl>
                                        <p:attrNameLst>
                                          <p:attrName>ppt_x</p:attrName>
                                          <p:attrName>ppt_y</p:attrName>
                                        </p:attrNameLst>
                                      </p:cBhvr>
                                      <p:rCtr x="30677" y="0"/>
                                    </p:animMotion>
                                  </p:childTnLst>
                                </p:cTn>
                              </p:par>
                              <p:par>
                                <p:cTn id="73" presetID="42" presetClass="path" presetSubtype="0" accel="50000" decel="50000" fill="hold" nodeType="withEffect">
                                  <p:stCondLst>
                                    <p:cond delay="0"/>
                                  </p:stCondLst>
                                  <p:childTnLst>
                                    <p:animMotion origin="layout" path="M -4.79167E-6 3.7037E-6 L -0.61536 -0.00024 " pathEditMode="relative" rAng="0" ptsTypes="AA">
                                      <p:cBhvr>
                                        <p:cTn id="74" dur="2000" fill="hold"/>
                                        <p:tgtEl>
                                          <p:spTgt spid="8"/>
                                        </p:tgtEl>
                                        <p:attrNameLst>
                                          <p:attrName>ppt_x</p:attrName>
                                          <p:attrName>ppt_y</p:attrName>
                                        </p:attrNameLst>
                                      </p:cBhvr>
                                      <p:rCtr x="-30768" y="-23"/>
                                    </p:animMotion>
                                  </p:childTnLst>
                                </p:cTn>
                              </p:par>
                              <p:par>
                                <p:cTn id="75" presetID="8" presetClass="emph" presetSubtype="0" repeatCount="indefinite" fill="hold" grpId="1" nodeType="withEffect">
                                  <p:stCondLst>
                                    <p:cond delay="0"/>
                                  </p:stCondLst>
                                  <p:childTnLst>
                                    <p:animRot by="21600000">
                                      <p:cBhvr>
                                        <p:cTn id="7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13" grpId="0" animBg="1"/>
      <p:bldP spid="13" grpId="1" animBg="1"/>
      <p:bldP spid="10" grpId="0"/>
      <p:bldP spid="16" grpId="0"/>
      <p:bldP spid="19" grpId="0"/>
      <p:bldP spid="21" grpId="0"/>
      <p:bldP spid="22" grpId="0"/>
      <p:bldP spid="23" grpId="0"/>
      <p:bldP spid="24" grpId="0"/>
      <p:bldP spid="25" grpId="0"/>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56656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0768" t="32105" r="10768" b="32105"/>
          <a:stretch/>
        </p:blipFill>
        <p:spPr>
          <a:xfrm>
            <a:off x="719579" y="1376313"/>
            <a:ext cx="10752842" cy="3270014"/>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144233" y="52795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99162" y="3799793"/>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a:spLocks noGrp="1" noRot="1" noMove="1" noResize="1" noEditPoints="1" noAdjustHandles="1" noChangeArrowheads="1" noChangeShapeType="1"/>
          </p:cNvSpPr>
          <p:nvPr/>
        </p:nvSpPr>
        <p:spPr>
          <a:xfrm>
            <a:off x="810705" y="575733"/>
            <a:ext cx="2646878"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Ross128b</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a:spLocks noGrp="1" noRot="1" noMove="1" noResize="1" noEditPoints="1" noAdjustHandles="1" noChangeArrowheads="1" noChangeShapeType="1"/>
          </p:cNvSpPr>
          <p:nvPr/>
        </p:nvSpPr>
        <p:spPr>
          <a:xfrm>
            <a:off x="810705" y="1440480"/>
            <a:ext cx="10114961" cy="923330"/>
          </a:xfrm>
          <a:prstGeom prst="rect">
            <a:avLst/>
          </a:prstGeom>
          <a:noFill/>
        </p:spPr>
        <p:txBody>
          <a:bodyPr wrap="squar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Ross 128 b is a super Earth exoplanet that orbits an M-type star. Its mass is 1.4 Earths, it takes 9.9 days to complete one orbit of its star, and is 0.0496 AU from its star. Its discovery was announced in 2017.</a:t>
            </a:r>
          </a:p>
        </p:txBody>
      </p:sp>
      <p:sp>
        <p:nvSpPr>
          <p:cNvPr id="3" name="TextBox 2">
            <a:extLst>
              <a:ext uri="{FF2B5EF4-FFF2-40B4-BE49-F238E27FC236}">
                <a16:creationId xmlns:a16="http://schemas.microsoft.com/office/drawing/2014/main" id="{86FF9A72-323A-EEE6-5EAD-E38AB8565A80}"/>
              </a:ext>
            </a:extLst>
          </p:cNvPr>
          <p:cNvSpPr txBox="1">
            <a:spLocks noGrp="1" noRot="1" noMove="1" noResize="1" noEditPoints="1" noAdjustHandles="1" noChangeArrowheads="1" noChangeShapeType="1"/>
          </p:cNvSpPr>
          <p:nvPr/>
        </p:nvSpPr>
        <p:spPr>
          <a:xfrm>
            <a:off x="810705" y="2826197"/>
            <a:ext cx="202331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Radius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409DC62-229B-FB10-AD5B-C60DCE20607B}"/>
              </a:ext>
            </a:extLst>
          </p:cNvPr>
          <p:cNvSpPr>
            <a:spLocks noGrp="1" noRot="1" noMove="1" noResize="1" noEditPoints="1" noAdjustHandles="1" noChangeArrowheads="1" noChangeShapeType="1"/>
          </p:cNvSpPr>
          <p:nvPr/>
        </p:nvSpPr>
        <p:spPr>
          <a:xfrm>
            <a:off x="3482700" y="38437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a:spLocks noGrp="1" noRot="1" noMove="1" noResize="1" noEditPoints="1" noAdjustHandles="1" noChangeArrowheads="1" noChangeShapeType="1"/>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Manual Operation 17">
            <a:hlinkClick r:id="rId7" action="ppaction://hlinksldjump"/>
            <a:extLst>
              <a:ext uri="{FF2B5EF4-FFF2-40B4-BE49-F238E27FC236}">
                <a16:creationId xmlns:a16="http://schemas.microsoft.com/office/drawing/2014/main" id="{A08577BF-FB24-6DB7-AEE5-3D8FB7B63330}"/>
              </a:ext>
            </a:extLst>
          </p:cNvPr>
          <p:cNvSpPr>
            <a:spLocks noGrp="1" noRot="1" noMove="1" noResize="1" noEditPoints="1" noAdjustHandles="1" noChangeArrowheads="1" noChangeShapeType="1"/>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
        <p:nvSpPr>
          <p:cNvPr id="10" name="TextBox 9">
            <a:extLst>
              <a:ext uri="{FF2B5EF4-FFF2-40B4-BE49-F238E27FC236}">
                <a16:creationId xmlns:a16="http://schemas.microsoft.com/office/drawing/2014/main" id="{D99AFB25-DD11-55C1-028F-075D59A242CA}"/>
              </a:ext>
            </a:extLst>
          </p:cNvPr>
          <p:cNvSpPr txBox="1">
            <a:spLocks noGrp="1" noRot="1" noMove="1" noResize="1" noEditPoints="1" noAdjustHandles="1" noChangeArrowheads="1" noChangeShapeType="1"/>
          </p:cNvSpPr>
          <p:nvPr/>
        </p:nvSpPr>
        <p:spPr>
          <a:xfrm>
            <a:off x="3039698"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Type</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512FA275-6069-51D9-AF4D-36378F4EA135}"/>
              </a:ext>
            </a:extLst>
          </p:cNvPr>
          <p:cNvSpPr txBox="1">
            <a:spLocks noGrp="1" noRot="1" noMove="1" noResize="1" noEditPoints="1" noAdjustHandles="1" noChangeArrowheads="1" noChangeShapeType="1"/>
          </p:cNvSpPr>
          <p:nvPr/>
        </p:nvSpPr>
        <p:spPr>
          <a:xfrm>
            <a:off x="4992974"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Mass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09165E2C-B887-B901-D109-CD2574D67E6B}"/>
              </a:ext>
            </a:extLst>
          </p:cNvPr>
          <p:cNvSpPr txBox="1">
            <a:spLocks noGrp="1" noRot="1" noMove="1" noResize="1" noEditPoints="1" noAdjustHandles="1" noChangeArrowheads="1" noChangeShapeType="1"/>
          </p:cNvSpPr>
          <p:nvPr/>
        </p:nvSpPr>
        <p:spPr>
          <a:xfrm>
            <a:off x="6946250"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Radius</a:t>
            </a:r>
            <a:endParaRPr lang="en-IN"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4321C62-3A5B-C120-1D1E-2D21BA9E3294}"/>
              </a:ext>
            </a:extLst>
          </p:cNvPr>
          <p:cNvSpPr txBox="1">
            <a:spLocks noGrp="1" noRot="1" noMove="1" noResize="1" noEditPoints="1" noAdjustHandles="1" noChangeArrowheads="1" noChangeShapeType="1"/>
          </p:cNvSpPr>
          <p:nvPr/>
        </p:nvSpPr>
        <p:spPr>
          <a:xfrm>
            <a:off x="9266614"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Period</a:t>
            </a:r>
            <a:endParaRPr lang="en-IN"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778B45A5-0960-AF7F-31EB-284CAC8AC95E}"/>
              </a:ext>
            </a:extLst>
          </p:cNvPr>
          <p:cNvSpPr txBox="1">
            <a:spLocks noGrp="1" noRot="1" noMove="1" noResize="1" noEditPoints="1" noAdjustHandles="1" noChangeArrowheads="1" noChangeShapeType="1"/>
          </p:cNvSpPr>
          <p:nvPr/>
        </p:nvSpPr>
        <p:spPr>
          <a:xfrm>
            <a:off x="810705" y="3202683"/>
            <a:ext cx="1838965"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1.11 x Earth</a:t>
            </a:r>
            <a:endParaRPr lang="en-IN"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3B38EED2-B395-E5E6-4D05-EC80E2339BF4}"/>
              </a:ext>
            </a:extLst>
          </p:cNvPr>
          <p:cNvSpPr txBox="1">
            <a:spLocks noGrp="1" noRot="1" noMove="1" noResize="1" noEditPoints="1" noAdjustHandles="1" noChangeArrowheads="1" noChangeShapeType="1"/>
          </p:cNvSpPr>
          <p:nvPr/>
        </p:nvSpPr>
        <p:spPr>
          <a:xfrm>
            <a:off x="3039698" y="3205123"/>
            <a:ext cx="1701107"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Super Earth</a:t>
            </a:r>
            <a:endParaRPr lang="en-IN"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7C9BB18A-F4C2-B311-CE85-6E5832146283}"/>
              </a:ext>
            </a:extLst>
          </p:cNvPr>
          <p:cNvSpPr txBox="1">
            <a:spLocks noGrp="1" noRot="1" noMove="1" noResize="1" noEditPoints="1" noAdjustHandles="1" noChangeArrowheads="1" noChangeShapeType="1"/>
          </p:cNvSpPr>
          <p:nvPr/>
        </p:nvSpPr>
        <p:spPr>
          <a:xfrm>
            <a:off x="4992974" y="3209036"/>
            <a:ext cx="1563248"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1.4 Earths</a:t>
            </a:r>
            <a:endParaRPr lang="en-IN"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59338B72-9DD3-8F3D-C072-C769F5921766}"/>
              </a:ext>
            </a:extLst>
          </p:cNvPr>
          <p:cNvSpPr txBox="1">
            <a:spLocks noGrp="1" noRot="1" noMove="1" noResize="1" noEditPoints="1" noAdjustHandles="1" noChangeArrowheads="1" noChangeShapeType="1"/>
          </p:cNvSpPr>
          <p:nvPr/>
        </p:nvSpPr>
        <p:spPr>
          <a:xfrm>
            <a:off x="6946250" y="3201737"/>
            <a:ext cx="1563248"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 0.0496 AU</a:t>
            </a:r>
            <a:endParaRPr lang="en-IN"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A9AB8911-F01E-CAEF-662D-EFDC95DFA69D}"/>
              </a:ext>
            </a:extLst>
          </p:cNvPr>
          <p:cNvSpPr txBox="1">
            <a:spLocks noGrp="1" noRot="1" noMove="1" noResize="1" noEditPoints="1" noAdjustHandles="1" noChangeArrowheads="1" noChangeShapeType="1"/>
          </p:cNvSpPr>
          <p:nvPr/>
        </p:nvSpPr>
        <p:spPr>
          <a:xfrm>
            <a:off x="9266614" y="3202683"/>
            <a:ext cx="1287532"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9.9 days</a:t>
            </a:r>
            <a:endParaRPr lang="en-IN" dirty="0">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A6AA2629-3C0E-3561-71A1-B2EE234317F0}"/>
              </a:ext>
            </a:extLst>
          </p:cNvPr>
          <p:cNvCxnSpPr>
            <a:cxnSpLocks noGrp="1" noRot="1" noMove="1" noResize="1" noEditPoints="1" noAdjustHandles="1" noChangeArrowheads="1" noChangeShapeType="1"/>
          </p:cNvCxnSpPr>
          <p:nvPr/>
        </p:nvCxnSpPr>
        <p:spPr>
          <a:xfrm>
            <a:off x="2881151"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4ADCB30-7735-022C-F7A0-3046FD5A7E7D}"/>
              </a:ext>
            </a:extLst>
          </p:cNvPr>
          <p:cNvCxnSpPr>
            <a:cxnSpLocks noGrp="1" noRot="1" noMove="1" noResize="1" noEditPoints="1" noAdjustHandles="1" noChangeArrowheads="1" noChangeShapeType="1"/>
          </p:cNvCxnSpPr>
          <p:nvPr/>
        </p:nvCxnSpPr>
        <p:spPr>
          <a:xfrm>
            <a:off x="4871777" y="295037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A7B96-9728-2A9F-E616-AB47AF0C8098}"/>
              </a:ext>
            </a:extLst>
          </p:cNvPr>
          <p:cNvCxnSpPr>
            <a:cxnSpLocks noGrp="1" noRot="1" noMove="1" noResize="1" noEditPoints="1" noAdjustHandles="1" noChangeArrowheads="1" noChangeShapeType="1"/>
          </p:cNvCxnSpPr>
          <p:nvPr/>
        </p:nvCxnSpPr>
        <p:spPr>
          <a:xfrm>
            <a:off x="6834124" y="292258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CA48236-9792-A000-3106-4E1A430D2A6B}"/>
              </a:ext>
            </a:extLst>
          </p:cNvPr>
          <p:cNvCxnSpPr>
            <a:cxnSpLocks noGrp="1" noRot="1" noMove="1" noResize="1" noEditPoints="1" noAdjustHandles="1" noChangeArrowheads="1" noChangeShapeType="1"/>
          </p:cNvCxnSpPr>
          <p:nvPr/>
        </p:nvCxnSpPr>
        <p:spPr>
          <a:xfrm>
            <a:off x="9164116"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Icon Exo planet BG">
            <a:hlinkClick r:id="rId8" action="ppaction://hlinksldjump"/>
            <a:extLst>
              <a:ext uri="{FF2B5EF4-FFF2-40B4-BE49-F238E27FC236}">
                <a16:creationId xmlns:a16="http://schemas.microsoft.com/office/drawing/2014/main" id="{5358BC3D-756A-11BB-05A0-B4A4D2DC7317}"/>
              </a:ext>
            </a:extLst>
          </p:cNvPr>
          <p:cNvSpPr>
            <a:spLocks noGrp="1" noRot="1" noMove="1" noResize="1" noEditPoints="1" noAdjustHandles="1" noChangeArrowheads="1" noChangeShapeType="1"/>
          </p:cNvSpPr>
          <p:nvPr/>
        </p:nvSpPr>
        <p:spPr>
          <a:xfrm>
            <a:off x="11076944" y="5753100"/>
            <a:ext cx="899112" cy="899112"/>
          </a:xfrm>
          <a:prstGeom prst="round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0B644691-2D53-2ABB-8EBF-F35D8CC6BAE8}"/>
              </a:ext>
            </a:extLst>
          </p:cNvPr>
          <p:cNvSpPr/>
          <p:nvPr/>
        </p:nvSpPr>
        <p:spPr>
          <a:xfrm>
            <a:off x="3635100" y="39961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7453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par>
                                <p:cTn id="48" presetID="22" presetClass="entr" presetSubtype="4"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1500"/>
                            </p:stCondLst>
                            <p:childTnLst>
                              <p:par>
                                <p:cTn id="71" presetID="42" presetClass="path" presetSubtype="0" accel="50000" decel="50000" fill="hold" nodeType="afterEffect">
                                  <p:stCondLst>
                                    <p:cond delay="0"/>
                                  </p:stCondLst>
                                  <p:childTnLst>
                                    <p:animMotion origin="layout" path="M 8.33333E-7 -2.96296E-6 L 0.61354 -2.96296E-6 " pathEditMode="relative" rAng="0" ptsTypes="AA">
                                      <p:cBhvr>
                                        <p:cTn id="72" dur="2000" fill="hold"/>
                                        <p:tgtEl>
                                          <p:spTgt spid="7"/>
                                        </p:tgtEl>
                                        <p:attrNameLst>
                                          <p:attrName>ppt_x</p:attrName>
                                          <p:attrName>ppt_y</p:attrName>
                                        </p:attrNameLst>
                                      </p:cBhvr>
                                      <p:rCtr x="30677" y="0"/>
                                    </p:animMotion>
                                  </p:childTnLst>
                                </p:cTn>
                              </p:par>
                              <p:par>
                                <p:cTn id="73" presetID="42" presetClass="path" presetSubtype="0" accel="50000" decel="50000" fill="hold" nodeType="withEffect">
                                  <p:stCondLst>
                                    <p:cond delay="0"/>
                                  </p:stCondLst>
                                  <p:childTnLst>
                                    <p:animMotion origin="layout" path="M -4.79167E-6 3.7037E-6 L -0.61536 -0.00024 " pathEditMode="relative" rAng="0" ptsTypes="AA">
                                      <p:cBhvr>
                                        <p:cTn id="74" dur="2000" fill="hold"/>
                                        <p:tgtEl>
                                          <p:spTgt spid="8"/>
                                        </p:tgtEl>
                                        <p:attrNameLst>
                                          <p:attrName>ppt_x</p:attrName>
                                          <p:attrName>ppt_y</p:attrName>
                                        </p:attrNameLst>
                                      </p:cBhvr>
                                      <p:rCtr x="-30768" y="-23"/>
                                    </p:animMotion>
                                  </p:childTnLst>
                                </p:cTn>
                              </p:par>
                              <p:par>
                                <p:cTn id="75" presetID="8" presetClass="emph" presetSubtype="0" repeatCount="indefinite" fill="hold" grpId="1" nodeType="withEffect">
                                  <p:stCondLst>
                                    <p:cond delay="0"/>
                                  </p:stCondLst>
                                  <p:childTnLst>
                                    <p:animRot by="21600000">
                                      <p:cBhvr>
                                        <p:cTn id="76" dur="20000" fill="hold"/>
                                        <p:tgtEl>
                                          <p:spTgt spid="13"/>
                                        </p:tgtEl>
                                        <p:attrNameLst>
                                          <p:attrName>r</p:attrName>
                                        </p:attrNameLst>
                                      </p:cBhvr>
                                    </p:animRot>
                                  </p:childTnLst>
                                </p:cTn>
                              </p:par>
                            </p:childTnLst>
                          </p:cTn>
                        </p:par>
                        <p:par>
                          <p:cTn id="77" fill="hold">
                            <p:stCondLst>
                              <p:cond delay="21500"/>
                            </p:stCondLst>
                            <p:childTnLst>
                              <p:par>
                                <p:cTn id="78" presetID="42" presetClass="entr" presetSubtype="0" fill="hold" grpId="0" nodeType="after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1000"/>
                                        <p:tgtEl>
                                          <p:spTgt spid="6"/>
                                        </p:tgtEl>
                                      </p:cBhvr>
                                    </p:animEffect>
                                    <p:anim calcmode="lin" valueType="num">
                                      <p:cBhvr>
                                        <p:cTn id="81" dur="1000" fill="hold"/>
                                        <p:tgtEl>
                                          <p:spTgt spid="6"/>
                                        </p:tgtEl>
                                        <p:attrNameLst>
                                          <p:attrName>ppt_x</p:attrName>
                                        </p:attrNameLst>
                                      </p:cBhvr>
                                      <p:tavLst>
                                        <p:tav tm="0">
                                          <p:val>
                                            <p:strVal val="#ppt_x"/>
                                          </p:val>
                                        </p:tav>
                                        <p:tav tm="100000">
                                          <p:val>
                                            <p:strVal val="#ppt_x"/>
                                          </p:val>
                                        </p:tav>
                                      </p:tavLst>
                                    </p:anim>
                                    <p:anim calcmode="lin" valueType="num">
                                      <p:cBhvr>
                                        <p:cTn id="82" dur="1000" fill="hold"/>
                                        <p:tgtEl>
                                          <p:spTgt spid="6"/>
                                        </p:tgtEl>
                                        <p:attrNameLst>
                                          <p:attrName>ppt_y</p:attrName>
                                        </p:attrNameLst>
                                      </p:cBhvr>
                                      <p:tavLst>
                                        <p:tav tm="0">
                                          <p:val>
                                            <p:strVal val="#ppt_y+.1"/>
                                          </p:val>
                                        </p:tav>
                                        <p:tav tm="100000">
                                          <p:val>
                                            <p:strVal val="#ppt_y"/>
                                          </p:val>
                                        </p:tav>
                                      </p:tavLst>
                                    </p:anim>
                                  </p:childTnLst>
                                </p:cTn>
                              </p:par>
                              <p:par>
                                <p:cTn id="83" presetID="8" presetClass="emph" presetSubtype="0" repeatCount="indefinite" fill="hold" grpId="1" nodeType="withEffect">
                                  <p:stCondLst>
                                    <p:cond delay="0"/>
                                  </p:stCondLst>
                                  <p:childTnLst>
                                    <p:animRot by="21600000">
                                      <p:cBhvr>
                                        <p:cTn id="84" dur="20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13" grpId="0" animBg="1"/>
      <p:bldP spid="13" grpId="1" animBg="1"/>
      <p:bldP spid="10" grpId="0"/>
      <p:bldP spid="16" grpId="0"/>
      <p:bldP spid="19" grpId="0"/>
      <p:bldP spid="21" grpId="0"/>
      <p:bldP spid="22" grpId="0"/>
      <p:bldP spid="23" grpId="0"/>
      <p:bldP spid="24" grpId="0"/>
      <p:bldP spid="25" grpId="0"/>
      <p:bldP spid="26" grpId="0"/>
      <p:bldP spid="6" grpId="0" animBg="1"/>
      <p:bldP spid="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01580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0768" t="32105" r="10768" b="32105"/>
          <a:stretch/>
        </p:blipFill>
        <p:spPr>
          <a:xfrm>
            <a:off x="719579" y="1376313"/>
            <a:ext cx="10752842" cy="3270014"/>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144233" y="52795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99162" y="3799793"/>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a:spLocks noGrp="1" noRot="1" noMove="1" noResize="1" noEditPoints="1" noAdjustHandles="1" noChangeArrowheads="1" noChangeShapeType="1"/>
          </p:cNvSpPr>
          <p:nvPr/>
        </p:nvSpPr>
        <p:spPr>
          <a:xfrm>
            <a:off x="810705" y="575733"/>
            <a:ext cx="4185761"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Gliese 667 Cc</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a:spLocks noGrp="1" noRot="1" noMove="1" noResize="1" noEditPoints="1" noAdjustHandles="1" noChangeArrowheads="1" noChangeShapeType="1"/>
          </p:cNvSpPr>
          <p:nvPr/>
        </p:nvSpPr>
        <p:spPr>
          <a:xfrm>
            <a:off x="810705" y="1440480"/>
            <a:ext cx="10114961" cy="1200329"/>
          </a:xfrm>
          <a:prstGeom prst="rect">
            <a:avLst/>
          </a:prstGeom>
          <a:noFill/>
        </p:spPr>
        <p:txBody>
          <a:bodyPr wrap="square" rtlCol="0">
            <a:spAutoFit/>
          </a:bodyPr>
          <a:lstStyle/>
          <a:p>
            <a:r>
              <a:rPr lang="en-GB">
                <a:solidFill>
                  <a:schemeClr val="bg1"/>
                </a:solidFill>
                <a:effectLst>
                  <a:outerShdw blurRad="38100" dist="38100" dir="2700000" algn="tl">
                    <a:srgbClr val="000000">
                      <a:alpha val="43137"/>
                    </a:srgbClr>
                  </a:outerShdw>
                </a:effectLst>
                <a:latin typeface="Aptos Mono" panose="020B0009020202020204" pitchFamily="49" charset="0"/>
              </a:rPr>
              <a:t>GJ 667 C c is a super Earth exoplanet that orbits an M-type star. Its mass is 3.8 Earths, it takes 28.1 days to complete one orbit of its star, and is 0.125 AU from its star. Its discovery was announced in 2013.</a:t>
            </a:r>
            <a:endParaRPr lang="en-GB" dirty="0">
              <a:solidFill>
                <a:schemeClr val="bg1"/>
              </a:solidFill>
              <a:effectLst>
                <a:outerShdw blurRad="38100" dist="38100" dir="2700000" algn="tl">
                  <a:srgbClr val="000000">
                    <a:alpha val="43137"/>
                  </a:srgbClr>
                </a:outerShdw>
              </a:effectLst>
              <a:latin typeface="Aptos Mono" panose="020B0009020202020204" pitchFamily="49" charset="0"/>
            </a:endParaRPr>
          </a:p>
        </p:txBody>
      </p:sp>
      <p:sp>
        <p:nvSpPr>
          <p:cNvPr id="3" name="TextBox 2">
            <a:extLst>
              <a:ext uri="{FF2B5EF4-FFF2-40B4-BE49-F238E27FC236}">
                <a16:creationId xmlns:a16="http://schemas.microsoft.com/office/drawing/2014/main" id="{86FF9A72-323A-EEE6-5EAD-E38AB8565A80}"/>
              </a:ext>
            </a:extLst>
          </p:cNvPr>
          <p:cNvSpPr txBox="1">
            <a:spLocks noGrp="1" noRot="1" noMove="1" noResize="1" noEditPoints="1" noAdjustHandles="1" noChangeArrowheads="1" noChangeShapeType="1"/>
          </p:cNvSpPr>
          <p:nvPr/>
        </p:nvSpPr>
        <p:spPr>
          <a:xfrm>
            <a:off x="810705" y="2826197"/>
            <a:ext cx="202331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Radius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3" name="Oval 12">
            <a:extLst>
              <a:ext uri="{FF2B5EF4-FFF2-40B4-BE49-F238E27FC236}">
                <a16:creationId xmlns:a16="http://schemas.microsoft.com/office/drawing/2014/main" id="{9409DC62-229B-FB10-AD5B-C60DCE20607B}"/>
              </a:ext>
            </a:extLst>
          </p:cNvPr>
          <p:cNvSpPr>
            <a:spLocks noGrp="1" noRot="1" noMove="1" noResize="1" noEditPoints="1" noAdjustHandles="1" noChangeArrowheads="1" noChangeShapeType="1"/>
          </p:cNvSpPr>
          <p:nvPr/>
        </p:nvSpPr>
        <p:spPr>
          <a:xfrm>
            <a:off x="3482700" y="3843778"/>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a:spLocks noGrp="1" noRot="1" noMove="1" noResize="1" noEditPoints="1" noAdjustHandles="1" noChangeArrowheads="1" noChangeShapeType="1"/>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Manual Operation 17">
            <a:hlinkClick r:id="rId7" action="ppaction://hlinksldjump"/>
            <a:extLst>
              <a:ext uri="{FF2B5EF4-FFF2-40B4-BE49-F238E27FC236}">
                <a16:creationId xmlns:a16="http://schemas.microsoft.com/office/drawing/2014/main" id="{A08577BF-FB24-6DB7-AEE5-3D8FB7B63330}"/>
              </a:ext>
            </a:extLst>
          </p:cNvPr>
          <p:cNvSpPr>
            <a:spLocks noGrp="1" noRot="1" noMove="1" noResize="1" noEditPoints="1" noAdjustHandles="1" noChangeArrowheads="1" noChangeShapeType="1"/>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
        <p:nvSpPr>
          <p:cNvPr id="10" name="TextBox 9">
            <a:extLst>
              <a:ext uri="{FF2B5EF4-FFF2-40B4-BE49-F238E27FC236}">
                <a16:creationId xmlns:a16="http://schemas.microsoft.com/office/drawing/2014/main" id="{D99AFB25-DD11-55C1-028F-075D59A242CA}"/>
              </a:ext>
            </a:extLst>
          </p:cNvPr>
          <p:cNvSpPr txBox="1">
            <a:spLocks noGrp="1" noRot="1" noMove="1" noResize="1" noEditPoints="1" noAdjustHandles="1" noChangeArrowheads="1" noChangeShapeType="1"/>
          </p:cNvSpPr>
          <p:nvPr/>
        </p:nvSpPr>
        <p:spPr>
          <a:xfrm>
            <a:off x="3039698"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Type</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512FA275-6069-51D9-AF4D-36378F4EA135}"/>
              </a:ext>
            </a:extLst>
          </p:cNvPr>
          <p:cNvSpPr txBox="1">
            <a:spLocks noGrp="1" noRot="1" noMove="1" noResize="1" noEditPoints="1" noAdjustHandles="1" noChangeArrowheads="1" noChangeShapeType="1"/>
          </p:cNvSpPr>
          <p:nvPr/>
        </p:nvSpPr>
        <p:spPr>
          <a:xfrm>
            <a:off x="4992974" y="2826197"/>
            <a:ext cx="1747594"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Planet Mass</a:t>
            </a:r>
            <a:r>
              <a:rPr lang="en-GB" dirty="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09165E2C-B887-B901-D109-CD2574D67E6B}"/>
              </a:ext>
            </a:extLst>
          </p:cNvPr>
          <p:cNvSpPr txBox="1">
            <a:spLocks noGrp="1" noRot="1" noMove="1" noResize="1" noEditPoints="1" noAdjustHandles="1" noChangeArrowheads="1" noChangeShapeType="1"/>
          </p:cNvSpPr>
          <p:nvPr/>
        </p:nvSpPr>
        <p:spPr>
          <a:xfrm>
            <a:off x="6946250"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Radius</a:t>
            </a:r>
            <a:endParaRPr lang="en-IN"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4321C62-3A5B-C120-1D1E-2D21BA9E3294}"/>
              </a:ext>
            </a:extLst>
          </p:cNvPr>
          <p:cNvSpPr txBox="1">
            <a:spLocks noGrp="1" noRot="1" noMove="1" noResize="1" noEditPoints="1" noAdjustHandles="1" noChangeArrowheads="1" noChangeShapeType="1"/>
          </p:cNvSpPr>
          <p:nvPr/>
        </p:nvSpPr>
        <p:spPr>
          <a:xfrm>
            <a:off x="9266614" y="2826197"/>
            <a:ext cx="2114681"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Orbital Period</a:t>
            </a:r>
            <a:endParaRPr lang="en-IN"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778B45A5-0960-AF7F-31EB-284CAC8AC95E}"/>
              </a:ext>
            </a:extLst>
          </p:cNvPr>
          <p:cNvSpPr txBox="1">
            <a:spLocks noGrp="1" noRot="1" noMove="1" noResize="1" noEditPoints="1" noAdjustHandles="1" noChangeArrowheads="1" noChangeShapeType="1"/>
          </p:cNvSpPr>
          <p:nvPr/>
        </p:nvSpPr>
        <p:spPr>
          <a:xfrm>
            <a:off x="810705" y="3202683"/>
            <a:ext cx="1976823"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1.77 x Earth </a:t>
            </a:r>
            <a:endParaRPr lang="en-IN"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3B38EED2-B395-E5E6-4D05-EC80E2339BF4}"/>
              </a:ext>
            </a:extLst>
          </p:cNvPr>
          <p:cNvSpPr txBox="1">
            <a:spLocks noGrp="1" noRot="1" noMove="1" noResize="1" noEditPoints="1" noAdjustHandles="1" noChangeArrowheads="1" noChangeShapeType="1"/>
          </p:cNvSpPr>
          <p:nvPr/>
        </p:nvSpPr>
        <p:spPr>
          <a:xfrm>
            <a:off x="3039698" y="3205123"/>
            <a:ext cx="1701107"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Super Earth</a:t>
            </a:r>
            <a:endParaRPr lang="en-IN"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7C9BB18A-F4C2-B311-CE85-6E5832146283}"/>
              </a:ext>
            </a:extLst>
          </p:cNvPr>
          <p:cNvSpPr txBox="1">
            <a:spLocks noGrp="1" noRot="1" noMove="1" noResize="1" noEditPoints="1" noAdjustHandles="1" noChangeArrowheads="1" noChangeShapeType="1"/>
          </p:cNvSpPr>
          <p:nvPr/>
        </p:nvSpPr>
        <p:spPr>
          <a:xfrm>
            <a:off x="4992974" y="3209036"/>
            <a:ext cx="1563248"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3.8 Earths</a:t>
            </a:r>
            <a:endParaRPr lang="en-IN"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59338B72-9DD3-8F3D-C072-C769F5921766}"/>
              </a:ext>
            </a:extLst>
          </p:cNvPr>
          <p:cNvSpPr txBox="1">
            <a:spLocks noGrp="1" noRot="1" noMove="1" noResize="1" noEditPoints="1" noAdjustHandles="1" noChangeArrowheads="1" noChangeShapeType="1"/>
          </p:cNvSpPr>
          <p:nvPr/>
        </p:nvSpPr>
        <p:spPr>
          <a:xfrm>
            <a:off x="6946250" y="3201737"/>
            <a:ext cx="1425390"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 0.125 AU</a:t>
            </a:r>
            <a:endParaRPr lang="en-IN" dirty="0">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A9AB8911-F01E-CAEF-662D-EFDC95DFA69D}"/>
              </a:ext>
            </a:extLst>
          </p:cNvPr>
          <p:cNvSpPr txBox="1">
            <a:spLocks noGrp="1" noRot="1" noMove="1" noResize="1" noEditPoints="1" noAdjustHandles="1" noChangeArrowheads="1" noChangeShapeType="1"/>
          </p:cNvSpPr>
          <p:nvPr/>
        </p:nvSpPr>
        <p:spPr>
          <a:xfrm>
            <a:off x="9266614" y="3202683"/>
            <a:ext cx="1425390" cy="369332"/>
          </a:xfrm>
          <a:prstGeom prst="rect">
            <a:avLst/>
          </a:prstGeom>
          <a:noFill/>
        </p:spPr>
        <p:txBody>
          <a:bodyPr wrap="none" rtlCol="0">
            <a:spAutoFit/>
          </a:bodyPr>
          <a:lstStyle/>
          <a:p>
            <a:r>
              <a:rPr lang="en-GB" dirty="0">
                <a:solidFill>
                  <a:schemeClr val="bg1"/>
                </a:solidFill>
                <a:effectLst>
                  <a:outerShdw blurRad="38100" dist="38100" dir="2700000" algn="tl">
                    <a:srgbClr val="000000">
                      <a:alpha val="43137"/>
                    </a:srgbClr>
                  </a:outerShdw>
                </a:effectLst>
                <a:latin typeface="Aptos Mono" panose="020B0009020202020204" pitchFamily="49" charset="0"/>
              </a:rPr>
              <a:t>28.1 days</a:t>
            </a:r>
            <a:endParaRPr lang="en-IN" dirty="0">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A6AA2629-3C0E-3561-71A1-B2EE234317F0}"/>
              </a:ext>
            </a:extLst>
          </p:cNvPr>
          <p:cNvCxnSpPr>
            <a:cxnSpLocks noGrp="1" noRot="1" noMove="1" noResize="1" noEditPoints="1" noAdjustHandles="1" noChangeArrowheads="1" noChangeShapeType="1"/>
          </p:cNvCxnSpPr>
          <p:nvPr/>
        </p:nvCxnSpPr>
        <p:spPr>
          <a:xfrm>
            <a:off x="2881151"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4ADCB30-7735-022C-F7A0-3046FD5A7E7D}"/>
              </a:ext>
            </a:extLst>
          </p:cNvPr>
          <p:cNvCxnSpPr>
            <a:cxnSpLocks noGrp="1" noRot="1" noMove="1" noResize="1" noEditPoints="1" noAdjustHandles="1" noChangeArrowheads="1" noChangeShapeType="1"/>
          </p:cNvCxnSpPr>
          <p:nvPr/>
        </p:nvCxnSpPr>
        <p:spPr>
          <a:xfrm>
            <a:off x="4871777" y="295037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A7B96-9728-2A9F-E616-AB47AF0C8098}"/>
              </a:ext>
            </a:extLst>
          </p:cNvPr>
          <p:cNvCxnSpPr>
            <a:cxnSpLocks noGrp="1" noRot="1" noMove="1" noResize="1" noEditPoints="1" noAdjustHandles="1" noChangeArrowheads="1" noChangeShapeType="1"/>
          </p:cNvCxnSpPr>
          <p:nvPr/>
        </p:nvCxnSpPr>
        <p:spPr>
          <a:xfrm>
            <a:off x="6834124" y="2922580"/>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CA48236-9792-A000-3106-4E1A430D2A6B}"/>
              </a:ext>
            </a:extLst>
          </p:cNvPr>
          <p:cNvCxnSpPr>
            <a:cxnSpLocks noGrp="1" noRot="1" noMove="1" noResize="1" noEditPoints="1" noAdjustHandles="1" noChangeArrowheads="1" noChangeShapeType="1"/>
          </p:cNvCxnSpPr>
          <p:nvPr/>
        </p:nvCxnSpPr>
        <p:spPr>
          <a:xfrm>
            <a:off x="9164116" y="2948798"/>
            <a:ext cx="0" cy="56020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Icon Exo planet BG">
            <a:hlinkClick r:id="rId8" action="ppaction://hlinksldjump"/>
            <a:extLst>
              <a:ext uri="{FF2B5EF4-FFF2-40B4-BE49-F238E27FC236}">
                <a16:creationId xmlns:a16="http://schemas.microsoft.com/office/drawing/2014/main" id="{5358BC3D-756A-11BB-05A0-B4A4D2DC7317}"/>
              </a:ext>
            </a:extLst>
          </p:cNvPr>
          <p:cNvSpPr>
            <a:spLocks noGrp="1" noRot="1" noMove="1" noResize="1" noEditPoints="1" noAdjustHandles="1" noChangeArrowheads="1" noChangeShapeType="1"/>
          </p:cNvSpPr>
          <p:nvPr/>
        </p:nvSpPr>
        <p:spPr>
          <a:xfrm>
            <a:off x="11076944" y="5753100"/>
            <a:ext cx="899112" cy="899112"/>
          </a:xfrm>
          <a:prstGeom prst="roundRect">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511173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par>
                                <p:cTn id="48" presetID="22" presetClass="entr" presetSubtype="4"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par>
                          <p:cTn id="70" fill="hold">
                            <p:stCondLst>
                              <p:cond delay="1500"/>
                            </p:stCondLst>
                            <p:childTnLst>
                              <p:par>
                                <p:cTn id="71" presetID="42" presetClass="path" presetSubtype="0" accel="50000" decel="50000" fill="hold" nodeType="afterEffect">
                                  <p:stCondLst>
                                    <p:cond delay="0"/>
                                  </p:stCondLst>
                                  <p:childTnLst>
                                    <p:animMotion origin="layout" path="M 8.33333E-7 -2.96296E-6 L 0.61354 -2.96296E-6 " pathEditMode="relative" rAng="0" ptsTypes="AA">
                                      <p:cBhvr>
                                        <p:cTn id="72" dur="2000" fill="hold"/>
                                        <p:tgtEl>
                                          <p:spTgt spid="7"/>
                                        </p:tgtEl>
                                        <p:attrNameLst>
                                          <p:attrName>ppt_x</p:attrName>
                                          <p:attrName>ppt_y</p:attrName>
                                        </p:attrNameLst>
                                      </p:cBhvr>
                                      <p:rCtr x="30677" y="0"/>
                                    </p:animMotion>
                                  </p:childTnLst>
                                </p:cTn>
                              </p:par>
                              <p:par>
                                <p:cTn id="73" presetID="42" presetClass="path" presetSubtype="0" accel="50000" decel="50000" fill="hold" nodeType="withEffect">
                                  <p:stCondLst>
                                    <p:cond delay="0"/>
                                  </p:stCondLst>
                                  <p:childTnLst>
                                    <p:animMotion origin="layout" path="M -4.79167E-6 3.7037E-6 L -0.61536 -0.00024 " pathEditMode="relative" rAng="0" ptsTypes="AA">
                                      <p:cBhvr>
                                        <p:cTn id="74" dur="2000" fill="hold"/>
                                        <p:tgtEl>
                                          <p:spTgt spid="8"/>
                                        </p:tgtEl>
                                        <p:attrNameLst>
                                          <p:attrName>ppt_x</p:attrName>
                                          <p:attrName>ppt_y</p:attrName>
                                        </p:attrNameLst>
                                      </p:cBhvr>
                                      <p:rCtr x="-30768" y="-23"/>
                                    </p:animMotion>
                                  </p:childTnLst>
                                </p:cTn>
                              </p:par>
                              <p:par>
                                <p:cTn id="75" presetID="8" presetClass="emph" presetSubtype="0" repeatCount="indefinite" fill="hold" grpId="1" nodeType="withEffect">
                                  <p:stCondLst>
                                    <p:cond delay="0"/>
                                  </p:stCondLst>
                                  <p:childTnLst>
                                    <p:animRot by="21600000">
                                      <p:cBhvr>
                                        <p:cTn id="7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13" grpId="0" animBg="1"/>
      <p:bldP spid="13" grpId="1" animBg="1"/>
      <p:bldP spid="10" grpId="0"/>
      <p:bldP spid="16" grpId="0"/>
      <p:bldP spid="19" grpId="0"/>
      <p:bldP spid="21" grpId="0"/>
      <p:bldP spid="22" grpId="0"/>
      <p:bldP spid="23" grpId="0"/>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4FBDA405-F26E-F4BC-F71C-E55438AB97CE}"/>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6" name="Picture 5" descr="A close up of a planet&#10;&#10;Description automatically generated">
            <a:hlinkClick r:id="rId3" action="ppaction://hlinksldjump"/>
            <a:extLst>
              <a:ext uri="{FF2B5EF4-FFF2-40B4-BE49-F238E27FC236}">
                <a16:creationId xmlns:a16="http://schemas.microsoft.com/office/drawing/2014/main" id="{78BE9512-3680-DC33-6A92-37BB27318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67" y="491153"/>
            <a:ext cx="2160000" cy="2160000"/>
          </a:xfrm>
          <a:prstGeom prst="rect">
            <a:avLst/>
          </a:prstGeom>
        </p:spPr>
      </p:pic>
      <p:pic>
        <p:nvPicPr>
          <p:cNvPr id="8" name="Picture 7" descr="A close up of a planet&#10;&#10;Description automatically generated">
            <a:hlinkClick r:id="rId5" action="ppaction://hlinksldjump"/>
            <a:extLst>
              <a:ext uri="{FF2B5EF4-FFF2-40B4-BE49-F238E27FC236}">
                <a16:creationId xmlns:a16="http://schemas.microsoft.com/office/drawing/2014/main" id="{4611BFEA-E40E-1F09-21EA-39EABAE16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5433" y="491156"/>
            <a:ext cx="2160000" cy="2160000"/>
          </a:xfrm>
          <a:prstGeom prst="rect">
            <a:avLst/>
          </a:prstGeom>
        </p:spPr>
      </p:pic>
      <p:pic>
        <p:nvPicPr>
          <p:cNvPr id="10" name="Picture 9" descr="A close up of a planet&#10;&#10;Description automatically generated">
            <a:extLst>
              <a:ext uri="{FF2B5EF4-FFF2-40B4-BE49-F238E27FC236}">
                <a16:creationId xmlns:a16="http://schemas.microsoft.com/office/drawing/2014/main" id="{2D4CD0D5-92E3-71BE-DCDA-4E18230E97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65433" y="3606452"/>
            <a:ext cx="2160000" cy="2160000"/>
          </a:xfrm>
          <a:prstGeom prst="rect">
            <a:avLst/>
          </a:prstGeom>
        </p:spPr>
      </p:pic>
      <p:pic>
        <p:nvPicPr>
          <p:cNvPr id="12" name="Picture 11" descr="A red planet with black background&#10;&#10;Description automatically generated">
            <a:hlinkClick r:id="rId8" action="ppaction://hlinksldjump"/>
            <a:extLst>
              <a:ext uri="{FF2B5EF4-FFF2-40B4-BE49-F238E27FC236}">
                <a16:creationId xmlns:a16="http://schemas.microsoft.com/office/drawing/2014/main" id="{28D5CD2C-D423-8011-D5F4-2310BBC568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37979" y="3608430"/>
            <a:ext cx="2160000" cy="2160000"/>
          </a:xfrm>
          <a:prstGeom prst="rect">
            <a:avLst/>
          </a:prstGeom>
        </p:spPr>
      </p:pic>
      <p:pic>
        <p:nvPicPr>
          <p:cNvPr id="14" name="Picture 13" descr="A close up of a planet&#10;&#10;Description automatically generated">
            <a:hlinkClick r:id="rId10" action="ppaction://hlinksldjump"/>
            <a:extLst>
              <a:ext uri="{FF2B5EF4-FFF2-40B4-BE49-F238E27FC236}">
                <a16:creationId xmlns:a16="http://schemas.microsoft.com/office/drawing/2014/main" id="{AFA853DE-93A7-7E0F-84EE-C2FADEE074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4175" y="3608430"/>
            <a:ext cx="2160000" cy="2160000"/>
          </a:xfrm>
          <a:prstGeom prst="rect">
            <a:avLst/>
          </a:prstGeom>
        </p:spPr>
      </p:pic>
      <p:pic>
        <p:nvPicPr>
          <p:cNvPr id="16" name="Picture 15" descr="A close up of a planet&#10;&#10;Description automatically generated">
            <a:hlinkClick r:id="rId12" action="ppaction://hlinksldjump"/>
            <a:extLst>
              <a:ext uri="{FF2B5EF4-FFF2-40B4-BE49-F238E27FC236}">
                <a16:creationId xmlns:a16="http://schemas.microsoft.com/office/drawing/2014/main" id="{8C1F847E-CC09-5C6E-A0C1-5E1A8E1707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90371" y="3608430"/>
            <a:ext cx="2160000" cy="2160000"/>
          </a:xfrm>
          <a:prstGeom prst="rect">
            <a:avLst/>
          </a:prstGeom>
        </p:spPr>
      </p:pic>
      <p:pic>
        <p:nvPicPr>
          <p:cNvPr id="18" name="Picture 17" descr="A red and white planet&#10;&#10;Description automatically generated">
            <a:hlinkClick r:id="rId14" action="ppaction://hlinksldjump"/>
            <a:extLst>
              <a:ext uri="{FF2B5EF4-FFF2-40B4-BE49-F238E27FC236}">
                <a16:creationId xmlns:a16="http://schemas.microsoft.com/office/drawing/2014/main" id="{35A78985-D29A-5AA7-B12D-16DACA4F6BD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6567" y="3606452"/>
            <a:ext cx="2160000" cy="2160000"/>
          </a:xfrm>
          <a:prstGeom prst="rect">
            <a:avLst/>
          </a:prstGeom>
        </p:spPr>
      </p:pic>
      <p:pic>
        <p:nvPicPr>
          <p:cNvPr id="20" name="Picture 19" descr="A close up of a planet&#10;&#10;Description automatically generated">
            <a:hlinkClick r:id="rId16" action="ppaction://hlinksldjump"/>
            <a:extLst>
              <a:ext uri="{FF2B5EF4-FFF2-40B4-BE49-F238E27FC236}">
                <a16:creationId xmlns:a16="http://schemas.microsoft.com/office/drawing/2014/main" id="{758B2983-418A-DA54-C32F-9B764E3C70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40717" y="493130"/>
            <a:ext cx="2160000" cy="2160000"/>
          </a:xfrm>
          <a:prstGeom prst="rect">
            <a:avLst/>
          </a:prstGeom>
        </p:spPr>
      </p:pic>
      <p:pic>
        <p:nvPicPr>
          <p:cNvPr id="22" name="Picture 21" descr="A close up of a moon&#10;&#10;Description automatically generated">
            <a:hlinkClick r:id="rId18" action="ppaction://hlinksldjump"/>
            <a:extLst>
              <a:ext uri="{FF2B5EF4-FFF2-40B4-BE49-F238E27FC236}">
                <a16:creationId xmlns:a16="http://schemas.microsoft.com/office/drawing/2014/main" id="{12C60B19-6E62-ABED-87C6-FA8E5B0BE0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16000" y="491153"/>
            <a:ext cx="2160000" cy="2160000"/>
          </a:xfrm>
          <a:prstGeom prst="rect">
            <a:avLst/>
          </a:prstGeom>
        </p:spPr>
      </p:pic>
      <p:pic>
        <p:nvPicPr>
          <p:cNvPr id="24" name="Picture 23" descr="A planet with a black background&#10;&#10;Description automatically generated">
            <a:hlinkClick r:id="rId20" action="ppaction://hlinksldjump"/>
            <a:extLst>
              <a:ext uri="{FF2B5EF4-FFF2-40B4-BE49-F238E27FC236}">
                <a16:creationId xmlns:a16="http://schemas.microsoft.com/office/drawing/2014/main" id="{A324D6C9-3B46-8926-7FAA-44A2BE45FC8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591284" y="493130"/>
            <a:ext cx="2160000" cy="2160000"/>
          </a:xfrm>
          <a:prstGeom prst="rect">
            <a:avLst/>
          </a:prstGeom>
        </p:spPr>
      </p:pic>
      <p:sp>
        <p:nvSpPr>
          <p:cNvPr id="25" name="TextBox 24">
            <a:extLst>
              <a:ext uri="{FF2B5EF4-FFF2-40B4-BE49-F238E27FC236}">
                <a16:creationId xmlns:a16="http://schemas.microsoft.com/office/drawing/2014/main" id="{81C4B614-52B4-E82A-DBE3-263121B27615}"/>
              </a:ext>
            </a:extLst>
          </p:cNvPr>
          <p:cNvSpPr txBox="1"/>
          <p:nvPr/>
        </p:nvSpPr>
        <p:spPr>
          <a:xfrm>
            <a:off x="834306" y="2913359"/>
            <a:ext cx="824521" cy="430887"/>
          </a:xfrm>
          <a:prstGeom prst="rect">
            <a:avLst/>
          </a:prstGeom>
          <a:solidFill>
            <a:schemeClr val="tx2">
              <a:lumMod val="10000"/>
              <a:lumOff val="90000"/>
            </a:schemeClr>
          </a:solidFill>
        </p:spPr>
        <p:txBody>
          <a:bodyPr wrap="none" rtlCol="0">
            <a:spAutoFit/>
          </a:bodyPr>
          <a:lstStyle/>
          <a:p>
            <a:r>
              <a:rPr lang="en-GB" sz="2200" dirty="0"/>
              <a:t>Pluto</a:t>
            </a:r>
            <a:endParaRPr lang="en-IN" sz="2200" dirty="0"/>
          </a:p>
        </p:txBody>
      </p:sp>
      <p:sp>
        <p:nvSpPr>
          <p:cNvPr id="26" name="TextBox 25">
            <a:extLst>
              <a:ext uri="{FF2B5EF4-FFF2-40B4-BE49-F238E27FC236}">
                <a16:creationId xmlns:a16="http://schemas.microsoft.com/office/drawing/2014/main" id="{F5DE21EF-E749-F87C-D0A7-C839A795E0C8}"/>
              </a:ext>
            </a:extLst>
          </p:cNvPr>
          <p:cNvSpPr txBox="1"/>
          <p:nvPr/>
        </p:nvSpPr>
        <p:spPr>
          <a:xfrm>
            <a:off x="3247962" y="2913358"/>
            <a:ext cx="641522" cy="430887"/>
          </a:xfrm>
          <a:prstGeom prst="rect">
            <a:avLst/>
          </a:prstGeom>
          <a:solidFill>
            <a:schemeClr val="tx2">
              <a:lumMod val="10000"/>
              <a:lumOff val="90000"/>
            </a:schemeClr>
          </a:solidFill>
        </p:spPr>
        <p:txBody>
          <a:bodyPr wrap="none" rtlCol="0">
            <a:spAutoFit/>
          </a:bodyPr>
          <a:lstStyle/>
          <a:p>
            <a:r>
              <a:rPr lang="en-GB" sz="2200" dirty="0"/>
              <a:t>Eris</a:t>
            </a:r>
            <a:endParaRPr lang="en-IN" sz="2200" dirty="0"/>
          </a:p>
        </p:txBody>
      </p:sp>
      <p:sp>
        <p:nvSpPr>
          <p:cNvPr id="27" name="TextBox 26">
            <a:extLst>
              <a:ext uri="{FF2B5EF4-FFF2-40B4-BE49-F238E27FC236}">
                <a16:creationId xmlns:a16="http://schemas.microsoft.com/office/drawing/2014/main" id="{BEC7DBB4-DA8D-4223-3477-E9C744A94D1C}"/>
              </a:ext>
            </a:extLst>
          </p:cNvPr>
          <p:cNvSpPr txBox="1"/>
          <p:nvPr/>
        </p:nvSpPr>
        <p:spPr>
          <a:xfrm>
            <a:off x="5644384" y="2913358"/>
            <a:ext cx="906980" cy="430887"/>
          </a:xfrm>
          <a:prstGeom prst="rect">
            <a:avLst/>
          </a:prstGeom>
          <a:solidFill>
            <a:schemeClr val="tx2">
              <a:lumMod val="10000"/>
              <a:lumOff val="90000"/>
            </a:schemeClr>
          </a:solidFill>
        </p:spPr>
        <p:txBody>
          <a:bodyPr wrap="none" rtlCol="0">
            <a:spAutoFit/>
          </a:bodyPr>
          <a:lstStyle/>
          <a:p>
            <a:r>
              <a:rPr lang="en-GB" sz="2200" dirty="0"/>
              <a:t>Ceres</a:t>
            </a:r>
            <a:endParaRPr lang="en-IN" sz="2200" dirty="0"/>
          </a:p>
        </p:txBody>
      </p:sp>
      <p:sp>
        <p:nvSpPr>
          <p:cNvPr id="28" name="TextBox 27">
            <a:extLst>
              <a:ext uri="{FF2B5EF4-FFF2-40B4-BE49-F238E27FC236}">
                <a16:creationId xmlns:a16="http://schemas.microsoft.com/office/drawing/2014/main" id="{5E9EFA5E-15E7-913D-51DE-71C3B28C0999}"/>
              </a:ext>
            </a:extLst>
          </p:cNvPr>
          <p:cNvSpPr txBox="1"/>
          <p:nvPr/>
        </p:nvSpPr>
        <p:spPr>
          <a:xfrm>
            <a:off x="7765862" y="2930816"/>
            <a:ext cx="1509709" cy="430887"/>
          </a:xfrm>
          <a:prstGeom prst="rect">
            <a:avLst/>
          </a:prstGeom>
          <a:solidFill>
            <a:schemeClr val="tx2">
              <a:lumMod val="10000"/>
              <a:lumOff val="90000"/>
            </a:schemeClr>
          </a:solidFill>
        </p:spPr>
        <p:txBody>
          <a:bodyPr wrap="none" rtlCol="0">
            <a:spAutoFit/>
          </a:bodyPr>
          <a:lstStyle/>
          <a:p>
            <a:r>
              <a:rPr lang="en-GB" sz="2200" dirty="0" err="1"/>
              <a:t>Makemake</a:t>
            </a:r>
            <a:endParaRPr lang="en-IN" sz="2200" dirty="0"/>
          </a:p>
        </p:txBody>
      </p:sp>
      <p:sp>
        <p:nvSpPr>
          <p:cNvPr id="29" name="TextBox 28">
            <a:extLst>
              <a:ext uri="{FF2B5EF4-FFF2-40B4-BE49-F238E27FC236}">
                <a16:creationId xmlns:a16="http://schemas.microsoft.com/office/drawing/2014/main" id="{856F80BC-4652-8723-22AE-F55F12875091}"/>
              </a:ext>
            </a:extLst>
          </p:cNvPr>
          <p:cNvSpPr txBox="1"/>
          <p:nvPr/>
        </p:nvSpPr>
        <p:spPr>
          <a:xfrm>
            <a:off x="10371157" y="2913359"/>
            <a:ext cx="1231427" cy="430887"/>
          </a:xfrm>
          <a:prstGeom prst="rect">
            <a:avLst/>
          </a:prstGeom>
          <a:solidFill>
            <a:schemeClr val="tx2">
              <a:lumMod val="10000"/>
              <a:lumOff val="90000"/>
            </a:schemeClr>
          </a:solidFill>
        </p:spPr>
        <p:txBody>
          <a:bodyPr wrap="none" rtlCol="0">
            <a:spAutoFit/>
          </a:bodyPr>
          <a:lstStyle/>
          <a:p>
            <a:r>
              <a:rPr lang="en-GB" sz="2200" dirty="0"/>
              <a:t>Haumea</a:t>
            </a:r>
            <a:endParaRPr lang="en-IN" sz="2200" dirty="0"/>
          </a:p>
        </p:txBody>
      </p:sp>
      <p:sp>
        <p:nvSpPr>
          <p:cNvPr id="30" name="TextBox 29">
            <a:extLst>
              <a:ext uri="{FF2B5EF4-FFF2-40B4-BE49-F238E27FC236}">
                <a16:creationId xmlns:a16="http://schemas.microsoft.com/office/drawing/2014/main" id="{7C0BED25-2EFC-0635-82F9-DFC9584A403B}"/>
              </a:ext>
            </a:extLst>
          </p:cNvPr>
          <p:cNvSpPr txBox="1"/>
          <p:nvPr/>
        </p:nvSpPr>
        <p:spPr>
          <a:xfrm>
            <a:off x="539706" y="6030636"/>
            <a:ext cx="1413720" cy="430887"/>
          </a:xfrm>
          <a:prstGeom prst="rect">
            <a:avLst/>
          </a:prstGeom>
          <a:solidFill>
            <a:schemeClr val="tx2">
              <a:lumMod val="10000"/>
              <a:lumOff val="90000"/>
            </a:schemeClr>
          </a:solidFill>
        </p:spPr>
        <p:txBody>
          <a:bodyPr wrap="none" rtlCol="0">
            <a:spAutoFit/>
          </a:bodyPr>
          <a:lstStyle/>
          <a:p>
            <a:r>
              <a:rPr lang="en-GB" sz="2200" dirty="0" err="1"/>
              <a:t>Gonggong</a:t>
            </a:r>
            <a:endParaRPr lang="en-GB" sz="2200" dirty="0"/>
          </a:p>
        </p:txBody>
      </p:sp>
      <p:sp>
        <p:nvSpPr>
          <p:cNvPr id="31" name="TextBox 30">
            <a:extLst>
              <a:ext uri="{FF2B5EF4-FFF2-40B4-BE49-F238E27FC236}">
                <a16:creationId xmlns:a16="http://schemas.microsoft.com/office/drawing/2014/main" id="{6ABEF75F-A4D1-0E21-DE3F-C896E902328B}"/>
              </a:ext>
            </a:extLst>
          </p:cNvPr>
          <p:cNvSpPr txBox="1"/>
          <p:nvPr/>
        </p:nvSpPr>
        <p:spPr>
          <a:xfrm>
            <a:off x="3017765" y="6046116"/>
            <a:ext cx="1099981" cy="430887"/>
          </a:xfrm>
          <a:prstGeom prst="rect">
            <a:avLst/>
          </a:prstGeom>
          <a:solidFill>
            <a:schemeClr val="tx2">
              <a:lumMod val="10000"/>
              <a:lumOff val="90000"/>
            </a:schemeClr>
          </a:solidFill>
        </p:spPr>
        <p:txBody>
          <a:bodyPr wrap="none" rtlCol="0">
            <a:spAutoFit/>
          </a:bodyPr>
          <a:lstStyle/>
          <a:p>
            <a:r>
              <a:rPr lang="en-GB" sz="2200" dirty="0"/>
              <a:t>Quaoar</a:t>
            </a:r>
          </a:p>
        </p:txBody>
      </p:sp>
      <p:sp>
        <p:nvSpPr>
          <p:cNvPr id="32" name="TextBox 31">
            <a:extLst>
              <a:ext uri="{FF2B5EF4-FFF2-40B4-BE49-F238E27FC236}">
                <a16:creationId xmlns:a16="http://schemas.microsoft.com/office/drawing/2014/main" id="{9DF9F3A3-5724-6D5D-FC68-7FECCC386267}"/>
              </a:ext>
            </a:extLst>
          </p:cNvPr>
          <p:cNvSpPr txBox="1"/>
          <p:nvPr/>
        </p:nvSpPr>
        <p:spPr>
          <a:xfrm>
            <a:off x="5631869" y="6030636"/>
            <a:ext cx="924612" cy="430887"/>
          </a:xfrm>
          <a:prstGeom prst="rect">
            <a:avLst/>
          </a:prstGeom>
          <a:solidFill>
            <a:schemeClr val="tx2">
              <a:lumMod val="10000"/>
              <a:lumOff val="90000"/>
            </a:schemeClr>
          </a:solidFill>
        </p:spPr>
        <p:txBody>
          <a:bodyPr wrap="none" rtlCol="0">
            <a:spAutoFit/>
          </a:bodyPr>
          <a:lstStyle/>
          <a:p>
            <a:r>
              <a:rPr lang="en-GB" sz="2200" dirty="0"/>
              <a:t>Orcus</a:t>
            </a:r>
          </a:p>
        </p:txBody>
      </p:sp>
      <p:sp>
        <p:nvSpPr>
          <p:cNvPr id="33" name="TextBox 32">
            <a:extLst>
              <a:ext uri="{FF2B5EF4-FFF2-40B4-BE49-F238E27FC236}">
                <a16:creationId xmlns:a16="http://schemas.microsoft.com/office/drawing/2014/main" id="{8D8C8CC9-B43D-078C-95F8-6CF797CC8125}"/>
              </a:ext>
            </a:extLst>
          </p:cNvPr>
          <p:cNvSpPr txBox="1"/>
          <p:nvPr/>
        </p:nvSpPr>
        <p:spPr>
          <a:xfrm>
            <a:off x="8038520" y="6030636"/>
            <a:ext cx="958917" cy="430887"/>
          </a:xfrm>
          <a:prstGeom prst="rect">
            <a:avLst/>
          </a:prstGeom>
          <a:solidFill>
            <a:schemeClr val="tx2">
              <a:lumMod val="10000"/>
              <a:lumOff val="90000"/>
            </a:schemeClr>
          </a:solidFill>
        </p:spPr>
        <p:txBody>
          <a:bodyPr wrap="none" rtlCol="0">
            <a:spAutoFit/>
          </a:bodyPr>
          <a:lstStyle/>
          <a:p>
            <a:r>
              <a:rPr lang="en-GB" sz="2200" dirty="0"/>
              <a:t>Sedna</a:t>
            </a:r>
          </a:p>
        </p:txBody>
      </p:sp>
      <p:sp>
        <p:nvSpPr>
          <p:cNvPr id="34" name="TextBox 33">
            <a:extLst>
              <a:ext uri="{FF2B5EF4-FFF2-40B4-BE49-F238E27FC236}">
                <a16:creationId xmlns:a16="http://schemas.microsoft.com/office/drawing/2014/main" id="{D3F5F94B-E894-852C-2CAB-2C14FDD28C06}"/>
              </a:ext>
            </a:extLst>
          </p:cNvPr>
          <p:cNvSpPr txBox="1"/>
          <p:nvPr/>
        </p:nvSpPr>
        <p:spPr>
          <a:xfrm>
            <a:off x="10484489" y="6042164"/>
            <a:ext cx="1004762" cy="430887"/>
          </a:xfrm>
          <a:prstGeom prst="rect">
            <a:avLst/>
          </a:prstGeom>
          <a:solidFill>
            <a:schemeClr val="tx2">
              <a:lumMod val="10000"/>
              <a:lumOff val="90000"/>
            </a:schemeClr>
          </a:solidFill>
        </p:spPr>
        <p:txBody>
          <a:bodyPr wrap="none" rtlCol="0">
            <a:spAutoFit/>
          </a:bodyPr>
          <a:lstStyle/>
          <a:p>
            <a:r>
              <a:rPr lang="en-GB" sz="2200" dirty="0"/>
              <a:t>Chiron</a:t>
            </a:r>
          </a:p>
        </p:txBody>
      </p:sp>
      <p:sp>
        <p:nvSpPr>
          <p:cNvPr id="2" name="Flowchart: Manual Operation 1">
            <a:hlinkClick r:id="rId22" action="ppaction://hlinksldjump"/>
            <a:extLst>
              <a:ext uri="{FF2B5EF4-FFF2-40B4-BE49-F238E27FC236}">
                <a16:creationId xmlns:a16="http://schemas.microsoft.com/office/drawing/2014/main" id="{C895E8DA-1377-A8B9-02A9-70C7F263C413}"/>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28833110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83882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9379" t="31904" r="19379" b="31904"/>
          <a:stretch/>
        </p:blipFill>
        <p:spPr>
          <a:xfrm>
            <a:off x="1899684" y="1345869"/>
            <a:ext cx="8392632" cy="3306726"/>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60" y="49842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363" y="3805146"/>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p:nvPr/>
        </p:nvSpPr>
        <p:spPr>
          <a:xfrm>
            <a:off x="1899684" y="498420"/>
            <a:ext cx="1723549"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Pluto</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p:nvPr/>
        </p:nvSpPr>
        <p:spPr>
          <a:xfrm>
            <a:off x="2036561" y="1798903"/>
            <a:ext cx="4059439" cy="1200329"/>
          </a:xfrm>
          <a:prstGeom prst="rect">
            <a:avLst/>
          </a:prstGeom>
          <a:noFill/>
        </p:spPr>
        <p:txBody>
          <a:bodyPr wrap="square" rtlCol="0">
            <a:spAutoFit/>
          </a:bodyPr>
          <a:lstStyle/>
          <a:p>
            <a:r>
              <a:rPr lang="en-GB" sz="1800" b="0" i="0" u="none" strike="noStrike" dirty="0">
                <a:solidFill>
                  <a:schemeClr val="bg1"/>
                </a:solidFill>
                <a:effectLst/>
                <a:latin typeface="Aptos Mono" panose="020B0009020202020204" pitchFamily="49" charset="0"/>
              </a:rPr>
              <a:t>Once considered the ninth planet, Pluto is now classified as a dwarf planet.</a:t>
            </a:r>
            <a:endParaRPr lang="en-IN" dirty="0">
              <a:solidFill>
                <a:schemeClr val="bg1"/>
              </a:solidFill>
              <a:latin typeface="Aptos Mono" panose="020B0009020202020204" pitchFamily="49" charset="0"/>
            </a:endParaRPr>
          </a:p>
        </p:txBody>
      </p:sp>
      <p:sp>
        <p:nvSpPr>
          <p:cNvPr id="3" name="TextBox 2">
            <a:extLst>
              <a:ext uri="{FF2B5EF4-FFF2-40B4-BE49-F238E27FC236}">
                <a16:creationId xmlns:a16="http://schemas.microsoft.com/office/drawing/2014/main" id="{86FF9A72-323A-EEE6-5EAD-E38AB8565A80}"/>
              </a:ext>
            </a:extLst>
          </p:cNvPr>
          <p:cNvSpPr txBox="1"/>
          <p:nvPr/>
        </p:nvSpPr>
        <p:spPr>
          <a:xfrm>
            <a:off x="6436892" y="1798903"/>
            <a:ext cx="1058303" cy="369332"/>
          </a:xfrm>
          <a:prstGeom prst="rect">
            <a:avLst/>
          </a:prstGeom>
          <a:noFill/>
        </p:spPr>
        <p:txBody>
          <a:bodyPr wrap="none" rtlCol="0">
            <a:spAutoFit/>
          </a:bodyPr>
          <a:lstStyle/>
          <a:p>
            <a:r>
              <a:rPr lang="en-GB" dirty="0">
                <a:solidFill>
                  <a:schemeClr val="bg1"/>
                </a:solidFill>
                <a:latin typeface="Aptos Mono" panose="020B0009020202020204" pitchFamily="49" charset="0"/>
              </a:rPr>
              <a:t>Radius</a:t>
            </a:r>
            <a:r>
              <a:rPr lang="en-GB" dirty="0"/>
              <a:t> </a:t>
            </a:r>
            <a:endParaRPr lang="en-IN" dirty="0"/>
          </a:p>
        </p:txBody>
      </p:sp>
      <p:sp>
        <p:nvSpPr>
          <p:cNvPr id="6" name="TextBox 5">
            <a:extLst>
              <a:ext uri="{FF2B5EF4-FFF2-40B4-BE49-F238E27FC236}">
                <a16:creationId xmlns:a16="http://schemas.microsoft.com/office/drawing/2014/main" id="{1B992916-F34B-52CB-D684-CB98268C50FC}"/>
              </a:ext>
            </a:extLst>
          </p:cNvPr>
          <p:cNvSpPr txBox="1"/>
          <p:nvPr/>
        </p:nvSpPr>
        <p:spPr>
          <a:xfrm>
            <a:off x="6267836" y="2168235"/>
            <a:ext cx="3887603" cy="584775"/>
          </a:xfrm>
          <a:prstGeom prst="rect">
            <a:avLst/>
          </a:prstGeom>
          <a:noFill/>
        </p:spPr>
        <p:txBody>
          <a:bodyPr wrap="none" rtlCol="0">
            <a:spAutoFit/>
          </a:bodyPr>
          <a:lstStyle/>
          <a:p>
            <a:r>
              <a:rPr lang="en-GB" sz="3200" dirty="0">
                <a:solidFill>
                  <a:schemeClr val="bg1"/>
                </a:solidFill>
                <a:latin typeface="Aptos Mono" panose="020B0009020202020204" pitchFamily="49" charset="0"/>
              </a:rPr>
              <a:t>1151 </a:t>
            </a:r>
            <a:r>
              <a:rPr lang="en-GB" sz="3200" dirty="0" err="1">
                <a:solidFill>
                  <a:schemeClr val="bg1"/>
                </a:solidFill>
                <a:latin typeface="Aptos Mono" panose="020B0009020202020204" pitchFamily="49" charset="0"/>
              </a:rPr>
              <a:t>Kilometers</a:t>
            </a:r>
            <a:endParaRPr lang="en-IN" sz="3200" dirty="0">
              <a:solidFill>
                <a:schemeClr val="bg1"/>
              </a:solidFill>
              <a:latin typeface="Aptos Mono" panose="020B0009020202020204" pitchFamily="49" charset="0"/>
            </a:endParaRPr>
          </a:p>
        </p:txBody>
      </p:sp>
      <p:cxnSp>
        <p:nvCxnSpPr>
          <p:cNvPr id="11" name="Straight Connector 10">
            <a:extLst>
              <a:ext uri="{FF2B5EF4-FFF2-40B4-BE49-F238E27FC236}">
                <a16:creationId xmlns:a16="http://schemas.microsoft.com/office/drawing/2014/main" id="{3FC8E00E-1F21-0B1F-E42E-CF04A1EC66E9}"/>
              </a:ext>
            </a:extLst>
          </p:cNvPr>
          <p:cNvCxnSpPr>
            <a:cxnSpLocks/>
          </p:cNvCxnSpPr>
          <p:nvPr/>
        </p:nvCxnSpPr>
        <p:spPr>
          <a:xfrm>
            <a:off x="6065520" y="2295144"/>
            <a:ext cx="0" cy="9671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409DC62-229B-FB10-AD5B-C60DCE20607B}"/>
              </a:ext>
            </a:extLst>
          </p:cNvPr>
          <p:cNvSpPr/>
          <p:nvPr/>
        </p:nvSpPr>
        <p:spPr>
          <a:xfrm>
            <a:off x="3267922" y="3326246"/>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con Dwarf Planet BG">
            <a:hlinkClick r:id="rId7" action="ppaction://hlinksldjump"/>
            <a:extLst>
              <a:ext uri="{FF2B5EF4-FFF2-40B4-BE49-F238E27FC236}">
                <a16:creationId xmlns:a16="http://schemas.microsoft.com/office/drawing/2014/main" id="{2B455F04-7FE8-E759-3791-BD0FC8678532}"/>
              </a:ext>
            </a:extLst>
          </p:cNvPr>
          <p:cNvSpPr/>
          <p:nvPr/>
        </p:nvSpPr>
        <p:spPr>
          <a:xfrm>
            <a:off x="11076944" y="5753100"/>
            <a:ext cx="899112" cy="899112"/>
          </a:xfrm>
          <a:prstGeom prst="round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lowchart: Manual Operation 17">
            <a:hlinkClick r:id="rId9" action="ppaction://hlinksldjump"/>
            <a:extLst>
              <a:ext uri="{FF2B5EF4-FFF2-40B4-BE49-F238E27FC236}">
                <a16:creationId xmlns:a16="http://schemas.microsoft.com/office/drawing/2014/main" id="{A08577BF-FB24-6DB7-AEE5-3D8FB7B63330}"/>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13368015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10" presetClass="entr" presetSubtype="0"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1500"/>
                            </p:stCondLst>
                            <p:childTnLst>
                              <p:par>
                                <p:cTn id="38" presetID="42" presetClass="path" presetSubtype="0" accel="50000" decel="50000" fill="hold" nodeType="afterEffect">
                                  <p:stCondLst>
                                    <p:cond delay="0"/>
                                  </p:stCondLst>
                                  <p:childTnLst>
                                    <p:animMotion origin="layout" path="M 6.25E-7 3.7037E-6 L 0.3668 3.7037E-6 " pathEditMode="relative" rAng="0" ptsTypes="AA">
                                      <p:cBhvr>
                                        <p:cTn id="39" dur="2000" fill="hold"/>
                                        <p:tgtEl>
                                          <p:spTgt spid="7"/>
                                        </p:tgtEl>
                                        <p:attrNameLst>
                                          <p:attrName>ppt_x</p:attrName>
                                          <p:attrName>ppt_y</p:attrName>
                                        </p:attrNameLst>
                                      </p:cBhvr>
                                      <p:rCtr x="18333" y="0"/>
                                    </p:animMotion>
                                  </p:childTnLst>
                                </p:cTn>
                              </p:par>
                              <p:par>
                                <p:cTn id="40" presetID="42" presetClass="path" presetSubtype="0" accel="50000" decel="50000" fill="hold" nodeType="withEffect">
                                  <p:stCondLst>
                                    <p:cond delay="0"/>
                                  </p:stCondLst>
                                  <p:childTnLst>
                                    <p:animMotion origin="layout" path="M 2.5E-6 -2.22222E-6 L -0.3625 -0.0037 " pathEditMode="relative" rAng="0" ptsTypes="AA">
                                      <p:cBhvr>
                                        <p:cTn id="41" dur="2000" fill="hold"/>
                                        <p:tgtEl>
                                          <p:spTgt spid="8"/>
                                        </p:tgtEl>
                                        <p:attrNameLst>
                                          <p:attrName>ppt_x</p:attrName>
                                          <p:attrName>ppt_y</p:attrName>
                                        </p:attrNameLst>
                                      </p:cBhvr>
                                      <p:rCtr x="-18125" y="-185"/>
                                    </p:animMotion>
                                  </p:childTnLst>
                                </p:cTn>
                              </p:par>
                              <p:par>
                                <p:cTn id="42" presetID="8" presetClass="emph" presetSubtype="0" repeatCount="indefinite" fill="hold" grpId="1" nodeType="withEffect">
                                  <p:stCondLst>
                                    <p:cond delay="0"/>
                                  </p:stCondLst>
                                  <p:childTnLst>
                                    <p:animRot by="21600000">
                                      <p:cBhvr>
                                        <p:cTn id="43"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6" grpId="0"/>
      <p:bldP spid="13" grpId="0" animBg="1"/>
      <p:bldP spid="1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96143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alaxy BG" descr="A colorful galaxy in space&#10;&#10;Description automatically generated">
            <a:extLst>
              <a:ext uri="{FF2B5EF4-FFF2-40B4-BE49-F238E27FC236}">
                <a16:creationId xmlns:a16="http://schemas.microsoft.com/office/drawing/2014/main" id="{0C20FD92-A0C3-3B57-A7CE-5436D12424A4}"/>
              </a:ext>
            </a:extLst>
          </p:cNvPr>
          <p:cNvPicPr>
            <a:picLocks noChangeAspect="1"/>
          </p:cNvPicPr>
          <p:nvPr/>
        </p:nvPicPr>
        <p:blipFill rotWithShape="1">
          <a:blip r:embed="rId2">
            <a:extLst>
              <a:ext uri="{28A0092B-C50C-407E-A947-70E740481C1C}">
                <a14:useLocalDpi xmlns:a14="http://schemas.microsoft.com/office/drawing/2010/main" val="0"/>
              </a:ext>
            </a:extLst>
          </a:blip>
          <a:srcRect l="5517" t="12468" r="5517" b="12468"/>
          <a:stretch/>
        </p:blipFill>
        <p:spPr>
          <a:xfrm>
            <a:off x="0" y="0"/>
            <a:ext cx="12192000" cy="6858000"/>
          </a:xfrm>
          <a:prstGeom prst="rect">
            <a:avLst/>
          </a:prstGeom>
        </p:spPr>
      </p:pic>
      <p:pic>
        <p:nvPicPr>
          <p:cNvPr id="5" name="Galaxy BG Blur" descr="A colorful galaxy in space&#10;&#10;Description automatically generated">
            <a:extLst>
              <a:ext uri="{FF2B5EF4-FFF2-40B4-BE49-F238E27FC236}">
                <a16:creationId xmlns:a16="http://schemas.microsoft.com/office/drawing/2014/main" id="{FF8E2B16-7718-9423-7D80-D6E42AE9553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60"/>
                    </a14:imgEffect>
                    <a14:imgEffect>
                      <a14:saturation sat="51000"/>
                    </a14:imgEffect>
                    <a14:imgEffect>
                      <a14:brightnessContrast bright="6000" contrast="6000"/>
                    </a14:imgEffect>
                  </a14:imgLayer>
                </a14:imgProps>
              </a:ext>
              <a:ext uri="{28A0092B-C50C-407E-A947-70E740481C1C}">
                <a14:useLocalDpi xmlns:a14="http://schemas.microsoft.com/office/drawing/2010/main" val="0"/>
              </a:ext>
            </a:extLst>
          </a:blip>
          <a:srcRect l="19379" t="31904" r="19379" b="31904"/>
          <a:stretch/>
        </p:blipFill>
        <p:spPr>
          <a:xfrm>
            <a:off x="1899684" y="1345869"/>
            <a:ext cx="8392632" cy="3306726"/>
          </a:xfrm>
          <a:prstGeom prst="snip2DiagRect">
            <a:avLst/>
          </a:prstGeom>
        </p:spPr>
      </p:pic>
      <p:pic>
        <p:nvPicPr>
          <p:cNvPr id="7" name="Glow Top" descr="A bright light in the dark&#10;&#10;Description automatically generated">
            <a:extLst>
              <a:ext uri="{FF2B5EF4-FFF2-40B4-BE49-F238E27FC236}">
                <a16:creationId xmlns:a16="http://schemas.microsoft.com/office/drawing/2014/main" id="{ADBC2B8A-0461-C2EB-AC16-991FB6B71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60" y="498420"/>
            <a:ext cx="8240233" cy="1694897"/>
          </a:xfrm>
          <a:prstGeom prst="rect">
            <a:avLst/>
          </a:prstGeom>
        </p:spPr>
      </p:pic>
      <p:pic>
        <p:nvPicPr>
          <p:cNvPr id="8" name="Glow Bottom" descr="A bright light in the dark&#10;&#10;Description automatically generated">
            <a:extLst>
              <a:ext uri="{FF2B5EF4-FFF2-40B4-BE49-F238E27FC236}">
                <a16:creationId xmlns:a16="http://schemas.microsoft.com/office/drawing/2014/main" id="{33D0DD4E-A3CE-F36C-7E58-F5818C340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363" y="3805146"/>
            <a:ext cx="8240233" cy="1694897"/>
          </a:xfrm>
          <a:prstGeom prst="rect">
            <a:avLst/>
          </a:prstGeom>
        </p:spPr>
      </p:pic>
      <p:sp>
        <p:nvSpPr>
          <p:cNvPr id="9" name="TextBox 8">
            <a:extLst>
              <a:ext uri="{FF2B5EF4-FFF2-40B4-BE49-F238E27FC236}">
                <a16:creationId xmlns:a16="http://schemas.microsoft.com/office/drawing/2014/main" id="{368F4FDD-E40E-6E23-C8EA-0B405217CC0E}"/>
              </a:ext>
            </a:extLst>
          </p:cNvPr>
          <p:cNvSpPr txBox="1"/>
          <p:nvPr/>
        </p:nvSpPr>
        <p:spPr>
          <a:xfrm>
            <a:off x="1899684" y="498420"/>
            <a:ext cx="1415772" cy="707886"/>
          </a:xfrm>
          <a:prstGeom prst="rect">
            <a:avLst/>
          </a:prstGeom>
          <a:noFill/>
        </p:spPr>
        <p:txBody>
          <a:bodyPr wrap="none" rtlCol="0">
            <a:spAutoFit/>
          </a:bodyPr>
          <a:lstStyle/>
          <a:p>
            <a:r>
              <a:rPr lang="en-GB" sz="4000" dirty="0">
                <a:solidFill>
                  <a:schemeClr val="bg1"/>
                </a:solidFill>
                <a:latin typeface="Aptos Mono" panose="020F0502020204030204" pitchFamily="49" charset="0"/>
                <a:cs typeface="Angsana New" panose="020B0502040204020203" pitchFamily="18" charset="-34"/>
              </a:rPr>
              <a:t>Eris</a:t>
            </a:r>
            <a:endParaRPr lang="en-IN" sz="4000" dirty="0">
              <a:solidFill>
                <a:schemeClr val="bg1"/>
              </a:solidFill>
              <a:latin typeface="Aptos Mono" panose="020F0502020204030204" pitchFamily="49" charset="0"/>
              <a:cs typeface="Angsana New" panose="020B0502040204020203" pitchFamily="18" charset="-34"/>
            </a:endParaRPr>
          </a:p>
        </p:txBody>
      </p:sp>
      <p:sp>
        <p:nvSpPr>
          <p:cNvPr id="2" name="TextBox 1">
            <a:extLst>
              <a:ext uri="{FF2B5EF4-FFF2-40B4-BE49-F238E27FC236}">
                <a16:creationId xmlns:a16="http://schemas.microsoft.com/office/drawing/2014/main" id="{7393734D-0111-BB9B-300F-76588A32832C}"/>
              </a:ext>
            </a:extLst>
          </p:cNvPr>
          <p:cNvSpPr txBox="1"/>
          <p:nvPr/>
        </p:nvSpPr>
        <p:spPr>
          <a:xfrm>
            <a:off x="2036561" y="1798903"/>
            <a:ext cx="4059439" cy="923330"/>
          </a:xfrm>
          <a:prstGeom prst="rect">
            <a:avLst/>
          </a:prstGeom>
          <a:noFill/>
        </p:spPr>
        <p:txBody>
          <a:bodyPr wrap="square" rtlCol="0">
            <a:spAutoFit/>
          </a:bodyPr>
          <a:lstStyle/>
          <a:p>
            <a:r>
              <a:rPr lang="en-GB" dirty="0">
                <a:solidFill>
                  <a:schemeClr val="bg1"/>
                </a:solidFill>
                <a:latin typeface="Aptos Mono" panose="020B0009020202020204" pitchFamily="49" charset="0"/>
              </a:rPr>
              <a:t>Eris is one of the most massive known dwarf planets in the solar system</a:t>
            </a:r>
            <a:r>
              <a:rPr lang="en-GB" sz="1800" b="0" i="0" u="none" strike="noStrike" dirty="0">
                <a:solidFill>
                  <a:schemeClr val="bg1"/>
                </a:solidFill>
                <a:effectLst/>
                <a:latin typeface="Aptos Mono" panose="020B0009020202020204" pitchFamily="49" charset="0"/>
              </a:rPr>
              <a:t>.</a:t>
            </a:r>
            <a:endParaRPr lang="en-IN" dirty="0">
              <a:solidFill>
                <a:schemeClr val="bg1"/>
              </a:solidFill>
              <a:latin typeface="Aptos Mono" panose="020B0009020202020204" pitchFamily="49" charset="0"/>
            </a:endParaRPr>
          </a:p>
        </p:txBody>
      </p:sp>
      <p:sp>
        <p:nvSpPr>
          <p:cNvPr id="3" name="TextBox 2">
            <a:extLst>
              <a:ext uri="{FF2B5EF4-FFF2-40B4-BE49-F238E27FC236}">
                <a16:creationId xmlns:a16="http://schemas.microsoft.com/office/drawing/2014/main" id="{86FF9A72-323A-EEE6-5EAD-E38AB8565A80}"/>
              </a:ext>
            </a:extLst>
          </p:cNvPr>
          <p:cNvSpPr txBox="1"/>
          <p:nvPr/>
        </p:nvSpPr>
        <p:spPr>
          <a:xfrm>
            <a:off x="6436892" y="1798903"/>
            <a:ext cx="1058303" cy="369332"/>
          </a:xfrm>
          <a:prstGeom prst="rect">
            <a:avLst/>
          </a:prstGeom>
          <a:noFill/>
        </p:spPr>
        <p:txBody>
          <a:bodyPr wrap="none" rtlCol="0">
            <a:spAutoFit/>
          </a:bodyPr>
          <a:lstStyle/>
          <a:p>
            <a:r>
              <a:rPr lang="en-GB" dirty="0">
                <a:solidFill>
                  <a:schemeClr val="bg1"/>
                </a:solidFill>
                <a:latin typeface="Aptos Mono" panose="020B0009020202020204" pitchFamily="49" charset="0"/>
              </a:rPr>
              <a:t>Radius</a:t>
            </a:r>
            <a:r>
              <a:rPr lang="en-GB" dirty="0"/>
              <a:t> </a:t>
            </a:r>
            <a:endParaRPr lang="en-IN" dirty="0"/>
          </a:p>
        </p:txBody>
      </p:sp>
      <p:sp>
        <p:nvSpPr>
          <p:cNvPr id="6" name="TextBox 5">
            <a:extLst>
              <a:ext uri="{FF2B5EF4-FFF2-40B4-BE49-F238E27FC236}">
                <a16:creationId xmlns:a16="http://schemas.microsoft.com/office/drawing/2014/main" id="{1B992916-F34B-52CB-D684-CB98268C50FC}"/>
              </a:ext>
            </a:extLst>
          </p:cNvPr>
          <p:cNvSpPr txBox="1"/>
          <p:nvPr/>
        </p:nvSpPr>
        <p:spPr>
          <a:xfrm>
            <a:off x="6267836" y="2168235"/>
            <a:ext cx="3887603" cy="584775"/>
          </a:xfrm>
          <a:prstGeom prst="rect">
            <a:avLst/>
          </a:prstGeom>
          <a:noFill/>
        </p:spPr>
        <p:txBody>
          <a:bodyPr wrap="none" rtlCol="0">
            <a:spAutoFit/>
          </a:bodyPr>
          <a:lstStyle/>
          <a:p>
            <a:r>
              <a:rPr lang="en-GB" sz="3200" dirty="0">
                <a:solidFill>
                  <a:schemeClr val="bg1"/>
                </a:solidFill>
                <a:latin typeface="Aptos Mono" panose="020B0009020202020204" pitchFamily="49" charset="0"/>
              </a:rPr>
              <a:t>1163 </a:t>
            </a:r>
            <a:r>
              <a:rPr lang="en-GB" sz="3200" dirty="0" err="1">
                <a:solidFill>
                  <a:schemeClr val="bg1"/>
                </a:solidFill>
                <a:latin typeface="Aptos Mono" panose="020B0009020202020204" pitchFamily="49" charset="0"/>
              </a:rPr>
              <a:t>kilometers</a:t>
            </a:r>
            <a:endParaRPr lang="en-IN" sz="3200" dirty="0">
              <a:solidFill>
                <a:schemeClr val="bg1"/>
              </a:solidFill>
              <a:latin typeface="Aptos Mono" panose="020B0009020202020204" pitchFamily="49" charset="0"/>
            </a:endParaRPr>
          </a:p>
        </p:txBody>
      </p:sp>
      <p:cxnSp>
        <p:nvCxnSpPr>
          <p:cNvPr id="11" name="Straight Connector 10">
            <a:extLst>
              <a:ext uri="{FF2B5EF4-FFF2-40B4-BE49-F238E27FC236}">
                <a16:creationId xmlns:a16="http://schemas.microsoft.com/office/drawing/2014/main" id="{3FC8E00E-1F21-0B1F-E42E-CF04A1EC66E9}"/>
              </a:ext>
            </a:extLst>
          </p:cNvPr>
          <p:cNvCxnSpPr>
            <a:cxnSpLocks/>
          </p:cNvCxnSpPr>
          <p:nvPr/>
        </p:nvCxnSpPr>
        <p:spPr>
          <a:xfrm>
            <a:off x="6065520" y="2295144"/>
            <a:ext cx="0" cy="9671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409DC62-229B-FB10-AD5B-C60DCE20607B}"/>
              </a:ext>
            </a:extLst>
          </p:cNvPr>
          <p:cNvSpPr/>
          <p:nvPr/>
        </p:nvSpPr>
        <p:spPr>
          <a:xfrm>
            <a:off x="3267922" y="3326246"/>
            <a:ext cx="5595196" cy="5595196"/>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EEAE1AA-198B-4E0D-C907-D7B40FBEAFB7}"/>
              </a:ext>
            </a:extLst>
          </p:cNvPr>
          <p:cNvSpPr/>
          <p:nvPr/>
        </p:nvSpPr>
        <p:spPr>
          <a:xfrm>
            <a:off x="0" y="5458509"/>
            <a:ext cx="12192000" cy="1399491"/>
          </a:xfrm>
          <a:prstGeom prst="rect">
            <a:avLst/>
          </a:prstGeom>
          <a:gradFill flip="none" rotWithShape="1">
            <a:gsLst>
              <a:gs pos="7000">
                <a:schemeClr val="tx1">
                  <a:alpha val="0"/>
                </a:scheme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con Dwarf Planet BG">
            <a:hlinkClick r:id="rId7" action="ppaction://hlinksldjump"/>
            <a:extLst>
              <a:ext uri="{FF2B5EF4-FFF2-40B4-BE49-F238E27FC236}">
                <a16:creationId xmlns:a16="http://schemas.microsoft.com/office/drawing/2014/main" id="{2B455F04-7FE8-E759-3791-BD0FC8678532}"/>
              </a:ext>
            </a:extLst>
          </p:cNvPr>
          <p:cNvSpPr/>
          <p:nvPr/>
        </p:nvSpPr>
        <p:spPr>
          <a:xfrm>
            <a:off x="11076944" y="5753100"/>
            <a:ext cx="899112" cy="899112"/>
          </a:xfrm>
          <a:prstGeom prst="round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lowchart: Manual Operation 17">
            <a:hlinkClick r:id="rId9" action="ppaction://hlinksldjump"/>
            <a:extLst>
              <a:ext uri="{FF2B5EF4-FFF2-40B4-BE49-F238E27FC236}">
                <a16:creationId xmlns:a16="http://schemas.microsoft.com/office/drawing/2014/main" id="{A08577BF-FB24-6DB7-AEE5-3D8FB7B63330}"/>
              </a:ext>
            </a:extLst>
          </p:cNvPr>
          <p:cNvSpPr/>
          <p:nvPr/>
        </p:nvSpPr>
        <p:spPr>
          <a:xfrm>
            <a:off x="4819650" y="0"/>
            <a:ext cx="2618329" cy="396477"/>
          </a:xfrm>
          <a:prstGeom prst="flowChartManualOperation">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Aptos Mono" panose="020B0009020202020204" pitchFamily="49" charset="0"/>
              </a:rPr>
              <a:t>Menu</a:t>
            </a:r>
            <a:endParaRPr lang="en-IN" dirty="0">
              <a:solidFill>
                <a:schemeClr val="tx1"/>
              </a:solidFill>
              <a:latin typeface="Aptos Mono" panose="020B0009020202020204" pitchFamily="49" charset="0"/>
            </a:endParaRPr>
          </a:p>
        </p:txBody>
      </p:sp>
    </p:spTree>
    <p:extLst>
      <p:ext uri="{BB962C8B-B14F-4D97-AF65-F5344CB8AC3E}">
        <p14:creationId xmlns:p14="http://schemas.microsoft.com/office/powerpoint/2010/main" val="41402652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par>
                                <p:cTn id="27" presetID="10" presetClass="entr" presetSubtype="0"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1500"/>
                            </p:stCondLst>
                            <p:childTnLst>
                              <p:par>
                                <p:cTn id="38" presetID="42" presetClass="path" presetSubtype="0" accel="50000" decel="50000" fill="hold" nodeType="afterEffect">
                                  <p:stCondLst>
                                    <p:cond delay="0"/>
                                  </p:stCondLst>
                                  <p:childTnLst>
                                    <p:animMotion origin="layout" path="M 6.25E-7 3.7037E-6 L 0.3668 3.7037E-6 " pathEditMode="relative" rAng="0" ptsTypes="AA">
                                      <p:cBhvr>
                                        <p:cTn id="39" dur="2000" fill="hold"/>
                                        <p:tgtEl>
                                          <p:spTgt spid="7"/>
                                        </p:tgtEl>
                                        <p:attrNameLst>
                                          <p:attrName>ppt_x</p:attrName>
                                          <p:attrName>ppt_y</p:attrName>
                                        </p:attrNameLst>
                                      </p:cBhvr>
                                      <p:rCtr x="18333" y="0"/>
                                    </p:animMotion>
                                  </p:childTnLst>
                                </p:cTn>
                              </p:par>
                              <p:par>
                                <p:cTn id="40" presetID="42" presetClass="path" presetSubtype="0" accel="50000" decel="50000" fill="hold" nodeType="withEffect">
                                  <p:stCondLst>
                                    <p:cond delay="0"/>
                                  </p:stCondLst>
                                  <p:childTnLst>
                                    <p:animMotion origin="layout" path="M 2.5E-6 -2.22222E-6 L -0.3625 -0.0037 " pathEditMode="relative" rAng="0" ptsTypes="AA">
                                      <p:cBhvr>
                                        <p:cTn id="41" dur="2000" fill="hold"/>
                                        <p:tgtEl>
                                          <p:spTgt spid="8"/>
                                        </p:tgtEl>
                                        <p:attrNameLst>
                                          <p:attrName>ppt_x</p:attrName>
                                          <p:attrName>ppt_y</p:attrName>
                                        </p:attrNameLst>
                                      </p:cBhvr>
                                      <p:rCtr x="-18125" y="-185"/>
                                    </p:animMotion>
                                  </p:childTnLst>
                                </p:cTn>
                              </p:par>
                              <p:par>
                                <p:cTn id="42" presetID="8" presetClass="emph" presetSubtype="0" repeatCount="indefinite" fill="hold" grpId="1" nodeType="withEffect">
                                  <p:stCondLst>
                                    <p:cond delay="0"/>
                                  </p:stCondLst>
                                  <p:childTnLst>
                                    <p:animRot by="21600000">
                                      <p:cBhvr>
                                        <p:cTn id="43"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6" grpId="0"/>
      <p:bldP spid="13" grpId="0" animBg="1"/>
      <p:bldP spid="13"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F111DF559363449595AACD30A3D33C" ma:contentTypeVersion="5" ma:contentTypeDescription="Create a new document." ma:contentTypeScope="" ma:versionID="c3b7cd63e6657b654a2188e22cbae680">
  <xsd:schema xmlns:xsd="http://www.w3.org/2001/XMLSchema" xmlns:xs="http://www.w3.org/2001/XMLSchema" xmlns:p="http://schemas.microsoft.com/office/2006/metadata/properties" xmlns:ns3="ef8da384-066d-4dd2-90a2-f97cad100e42" targetNamespace="http://schemas.microsoft.com/office/2006/metadata/properties" ma:root="true" ma:fieldsID="3589389311edda21cac3356834b1c4ce" ns3:_="">
    <xsd:import namespace="ef8da384-066d-4dd2-90a2-f97cad100e42"/>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8da384-066d-4dd2-90a2-f97cad100e42"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B80EDD-82A1-4EEB-9254-A178688D9D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8da384-066d-4dd2-90a2-f97cad100e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0FB05F-5462-4DB4-9A7B-66B7CD36811B}">
  <ds:schemaRefs>
    <ds:schemaRef ds:uri="http://schemas.microsoft.com/sharepoint/v3/contenttype/forms"/>
  </ds:schemaRefs>
</ds:datastoreItem>
</file>

<file path=customXml/itemProps3.xml><?xml version="1.0" encoding="utf-8"?>
<ds:datastoreItem xmlns:ds="http://schemas.openxmlformats.org/officeDocument/2006/customXml" ds:itemID="{2C6855E2-6998-476C-AD72-7E2A468CC91D}">
  <ds:schemaRefs>
    <ds:schemaRef ds:uri="http://schemas.microsoft.com/office/2006/documentManagement/types"/>
    <ds:schemaRef ds:uri="http://purl.org/dc/terms/"/>
    <ds:schemaRef ds:uri="http://www.w3.org/XML/1998/namespace"/>
    <ds:schemaRef ds:uri="http://schemas.microsoft.com/office/2006/metadata/properties"/>
    <ds:schemaRef ds:uri="http://schemas.openxmlformats.org/package/2006/metadata/core-properties"/>
    <ds:schemaRef ds:uri="http://purl.org/dc/elements/1.1/"/>
    <ds:schemaRef ds:uri="http://schemas.microsoft.com/office/infopath/2007/PartnerControls"/>
    <ds:schemaRef ds:uri="ef8da384-066d-4dd2-90a2-f97cad100e42"/>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654</TotalTime>
  <Words>948</Words>
  <Application>Microsoft Office PowerPoint</Application>
  <PresentationFormat>Widescreen</PresentationFormat>
  <Paragraphs>215</Paragraphs>
  <Slides>46</Slides>
  <Notes>1</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Abadi Extra Light</vt:lpstr>
      <vt:lpstr>Alasassy Caps</vt:lpstr>
      <vt:lpstr>Aptos</vt:lpstr>
      <vt:lpstr>Aptos Display</vt:lpstr>
      <vt:lpstr>Aptos Mono</vt:lpstr>
      <vt:lpstr>Arial</vt:lpstr>
      <vt:lpstr>Bernard MT Condensed</vt:lpstr>
      <vt:lpstr>Colonna MT</vt:lpstr>
      <vt:lpstr>Roboto Condensed Light</vt:lpstr>
      <vt:lpstr>Office Theme</vt:lpstr>
      <vt:lpstr>“Across the Cosmic Sea: The Quest to Find Distant Worlds”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Rakesh Thulaseedharan</dc:creator>
  <cp:lastModifiedBy>SIMY SAJEEVAN</cp:lastModifiedBy>
  <cp:revision>3</cp:revision>
  <dcterms:created xsi:type="dcterms:W3CDTF">2024-09-29T08:18:31Z</dcterms:created>
  <dcterms:modified xsi:type="dcterms:W3CDTF">2024-10-05T06:00:48Z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0x010100C4F111DF559363449595AACD30A3D33C</vt:lpwstr>
  </property>
</Properties>
</file>